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4"/>
  </p:notesMasterIdLst>
  <p:sldIdLst>
    <p:sldId id="12763" r:id="rId2"/>
    <p:sldId id="256" r:id="rId3"/>
    <p:sldId id="12776" r:id="rId4"/>
    <p:sldId id="12765" r:id="rId5"/>
    <p:sldId id="12766" r:id="rId6"/>
    <p:sldId id="12767" r:id="rId7"/>
    <p:sldId id="12768" r:id="rId8"/>
    <p:sldId id="12769" r:id="rId9"/>
    <p:sldId id="12770" r:id="rId10"/>
    <p:sldId id="12771" r:id="rId11"/>
    <p:sldId id="12772" r:id="rId12"/>
    <p:sldId id="12773" r:id="rId13"/>
    <p:sldId id="12774" r:id="rId14"/>
    <p:sldId id="12775" r:id="rId15"/>
    <p:sldId id="268" r:id="rId16"/>
    <p:sldId id="12777" r:id="rId17"/>
    <p:sldId id="12781" r:id="rId18"/>
    <p:sldId id="257" r:id="rId19"/>
    <p:sldId id="12782" r:id="rId20"/>
    <p:sldId id="258" r:id="rId21"/>
    <p:sldId id="259" r:id="rId22"/>
    <p:sldId id="12778" r:id="rId23"/>
    <p:sldId id="12779" r:id="rId24"/>
    <p:sldId id="260" r:id="rId25"/>
    <p:sldId id="12780" r:id="rId26"/>
    <p:sldId id="261" r:id="rId27"/>
    <p:sldId id="262" r:id="rId28"/>
    <p:sldId id="263" r:id="rId29"/>
    <p:sldId id="264" r:id="rId30"/>
    <p:sldId id="265" r:id="rId31"/>
    <p:sldId id="12783" r:id="rId32"/>
    <p:sldId id="12784" r:id="rId33"/>
  </p:sldIdLst>
  <p:sldSz cx="14630400" cy="8229600"/>
  <p:notesSz cx="8229600" cy="14630400"/>
  <p:embeddedFontLst>
    <p:embeddedFont>
      <p:font typeface="Barlow Bold" panose="020B0604020202020204" charset="0"/>
      <p:bold r:id="rId35"/>
    </p:embeddedFont>
    <p:embeddedFont>
      <p:font typeface="Fira Sans" panose="020B0503050000020004" pitchFamily="34" charset="0"/>
      <p:regular r:id="rId36"/>
      <p:bold r:id="rId37"/>
      <p:italic r:id="rId38"/>
      <p:boldItalic r:id="rId39"/>
    </p:embeddedFont>
    <p:embeddedFont>
      <p:font typeface="Inconsolata Bold" pitchFamily="1" charset="0"/>
      <p:bold r:id="rId40"/>
    </p:embeddedFont>
    <p:embeddedFont>
      <p:font typeface="Inconsolata Light" pitchFamily="1" charset="0"/>
      <p:regular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Poppins" panose="00000500000000000000" pitchFamily="2" charset="0"/>
      <p:regular r:id="rId46"/>
      <p:bold r:id="rId47"/>
      <p:italic r:id="rId48"/>
      <p:boldItalic r:id="rId49"/>
    </p:embeddedFont>
    <p:embeddedFont>
      <p:font typeface="Poppins Bold" panose="00000800000000000000" charset="0"/>
      <p:bold r:id="rId5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1B5"/>
    <a:srgbClr val="829846"/>
    <a:srgbClr val="9337AE"/>
    <a:srgbClr val="D2E7A3"/>
    <a:srgbClr val="F5ECD3"/>
    <a:srgbClr val="656565"/>
    <a:srgbClr val="009999"/>
    <a:srgbClr val="687A3F"/>
    <a:srgbClr val="F88D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85CA95-48EF-4721-BB34-6F49FED18C66}" type="doc">
      <dgm:prSet loTypeId="urn:microsoft.com/office/officeart/2005/8/layout/list1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6FC36826-7D05-42E7-9197-9B9DE734D2D6}">
      <dgm:prSet phldrT="[Texto]"/>
      <dgm:spPr/>
      <dgm:t>
        <a:bodyPr/>
        <a:lstStyle/>
        <a:p>
          <a:pPr>
            <a:buNone/>
          </a:pPr>
          <a:r>
            <a:rPr lang="en-US" b="1">
              <a:latin typeface="+mn-lt"/>
              <a:ea typeface="Barlow Bold" pitchFamily="34" charset="-122"/>
              <a:cs typeface="Barlow Bold" pitchFamily="34" charset="-120"/>
            </a:rPr>
            <a:t>Introdução ao BLE (Bluetooth Low Energy)</a:t>
          </a:r>
          <a:endParaRPr lang="pt-BR" dirty="0">
            <a:latin typeface="+mn-lt"/>
          </a:endParaRPr>
        </a:p>
      </dgm:t>
    </dgm:pt>
    <dgm:pt modelId="{EECD6E07-D9DC-404A-A42B-921CEF799A6D}" type="parTrans" cxnId="{1B0D6A1A-EDFB-42C2-BDC5-FE866B46F445}">
      <dgm:prSet/>
      <dgm:spPr/>
      <dgm:t>
        <a:bodyPr/>
        <a:lstStyle/>
        <a:p>
          <a:endParaRPr lang="pt-BR"/>
        </a:p>
      </dgm:t>
    </dgm:pt>
    <dgm:pt modelId="{38A0814C-6A28-4883-B6BF-6DB62C9681AC}" type="sibTrans" cxnId="{1B0D6A1A-EDFB-42C2-BDC5-FE866B46F445}">
      <dgm:prSet/>
      <dgm:spPr/>
      <dgm:t>
        <a:bodyPr/>
        <a:lstStyle/>
        <a:p>
          <a:endParaRPr lang="pt-BR"/>
        </a:p>
      </dgm:t>
    </dgm:pt>
    <dgm:pt modelId="{5EE67491-4BC6-4226-9C54-E64EF4DEA09F}">
      <dgm:prSet phldrT="[Texto]"/>
      <dgm:spPr/>
      <dgm:t>
        <a:bodyPr/>
        <a:lstStyle/>
        <a:p>
          <a:pPr>
            <a:buNone/>
          </a:pPr>
          <a:r>
            <a:rPr lang="en-US" b="1" dirty="0" err="1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Aplicativo</a:t>
          </a:r>
          <a:r>
            <a:rPr lang="en-US" b="1" dirty="0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 Android para </a:t>
          </a:r>
          <a:r>
            <a:rPr lang="en-US" b="1" dirty="0" err="1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controlar</a:t>
          </a:r>
          <a:r>
            <a:rPr lang="en-US" b="1" dirty="0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 e ESP32 </a:t>
          </a:r>
          <a:r>
            <a:rPr lang="en-US" b="1" dirty="0" err="1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usando</a:t>
          </a:r>
          <a:r>
            <a:rPr lang="en-US" b="1" dirty="0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 </a:t>
          </a:r>
          <a:r>
            <a:rPr lang="en-US" b="1" dirty="0" err="1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protocolo</a:t>
          </a:r>
          <a:r>
            <a:rPr lang="en-US" b="1" dirty="0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 Bluetooth</a:t>
          </a:r>
          <a:endParaRPr lang="pt-BR" dirty="0"/>
        </a:p>
      </dgm:t>
    </dgm:pt>
    <dgm:pt modelId="{67747BF3-255D-4A09-A0E6-9D57B408F22A}" type="parTrans" cxnId="{2F8A5E7B-F220-4030-BC7A-9A564CB1DFD5}">
      <dgm:prSet/>
      <dgm:spPr/>
      <dgm:t>
        <a:bodyPr/>
        <a:lstStyle/>
        <a:p>
          <a:endParaRPr lang="pt-BR"/>
        </a:p>
      </dgm:t>
    </dgm:pt>
    <dgm:pt modelId="{52BCCF1F-9B14-482A-8F5C-C75A01B9BD93}" type="sibTrans" cxnId="{2F8A5E7B-F220-4030-BC7A-9A564CB1DFD5}">
      <dgm:prSet/>
      <dgm:spPr/>
      <dgm:t>
        <a:bodyPr/>
        <a:lstStyle/>
        <a:p>
          <a:endParaRPr lang="pt-BR"/>
        </a:p>
      </dgm:t>
    </dgm:pt>
    <dgm:pt modelId="{1E56E7AD-5B2A-4601-B90A-A844834F3769}" type="pres">
      <dgm:prSet presAssocID="{4885CA95-48EF-4721-BB34-6F49FED18C66}" presName="linear" presStyleCnt="0">
        <dgm:presLayoutVars>
          <dgm:dir/>
          <dgm:animLvl val="lvl"/>
          <dgm:resizeHandles val="exact"/>
        </dgm:presLayoutVars>
      </dgm:prSet>
      <dgm:spPr/>
    </dgm:pt>
    <dgm:pt modelId="{12248187-F08E-4887-9A9D-BE4F4086A9F7}" type="pres">
      <dgm:prSet presAssocID="{6FC36826-7D05-42E7-9197-9B9DE734D2D6}" presName="parentLin" presStyleCnt="0"/>
      <dgm:spPr/>
    </dgm:pt>
    <dgm:pt modelId="{76B05F5F-1249-4AEC-A3C8-2FFC63602120}" type="pres">
      <dgm:prSet presAssocID="{6FC36826-7D05-42E7-9197-9B9DE734D2D6}" presName="parentLeftMargin" presStyleLbl="node1" presStyleIdx="0" presStyleCnt="2"/>
      <dgm:spPr/>
    </dgm:pt>
    <dgm:pt modelId="{884AF70F-0BD2-4053-BE89-6A8337175EE7}" type="pres">
      <dgm:prSet presAssocID="{6FC36826-7D05-42E7-9197-9B9DE734D2D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92D849F-2E5F-408C-9278-97CAA376FB5A}" type="pres">
      <dgm:prSet presAssocID="{6FC36826-7D05-42E7-9197-9B9DE734D2D6}" presName="negativeSpace" presStyleCnt="0"/>
      <dgm:spPr/>
    </dgm:pt>
    <dgm:pt modelId="{18ABCF44-828B-46FF-BB37-127CEFF240EA}" type="pres">
      <dgm:prSet presAssocID="{6FC36826-7D05-42E7-9197-9B9DE734D2D6}" presName="childText" presStyleLbl="conFgAcc1" presStyleIdx="0" presStyleCnt="2">
        <dgm:presLayoutVars>
          <dgm:bulletEnabled val="1"/>
        </dgm:presLayoutVars>
      </dgm:prSet>
      <dgm:spPr/>
    </dgm:pt>
    <dgm:pt modelId="{AB4FEA23-075F-4C30-97AC-8295D828DBCC}" type="pres">
      <dgm:prSet presAssocID="{38A0814C-6A28-4883-B6BF-6DB62C9681AC}" presName="spaceBetweenRectangles" presStyleCnt="0"/>
      <dgm:spPr/>
    </dgm:pt>
    <dgm:pt modelId="{63A9E779-83EA-43D3-8164-7DD7C5019EBF}" type="pres">
      <dgm:prSet presAssocID="{5EE67491-4BC6-4226-9C54-E64EF4DEA09F}" presName="parentLin" presStyleCnt="0"/>
      <dgm:spPr/>
    </dgm:pt>
    <dgm:pt modelId="{8C379714-F53A-4FC5-BB7F-F196472EAC13}" type="pres">
      <dgm:prSet presAssocID="{5EE67491-4BC6-4226-9C54-E64EF4DEA09F}" presName="parentLeftMargin" presStyleLbl="node1" presStyleIdx="0" presStyleCnt="2"/>
      <dgm:spPr/>
    </dgm:pt>
    <dgm:pt modelId="{24BD35BE-2D5D-45DA-A64C-9CECF189B1C5}" type="pres">
      <dgm:prSet presAssocID="{5EE67491-4BC6-4226-9C54-E64EF4DEA09F}" presName="parentText" presStyleLbl="node1" presStyleIdx="1" presStyleCnt="2" custLinFactNeighborX="4412" custLinFactNeighborY="-3389">
        <dgm:presLayoutVars>
          <dgm:chMax val="0"/>
          <dgm:bulletEnabled val="1"/>
        </dgm:presLayoutVars>
      </dgm:prSet>
      <dgm:spPr/>
    </dgm:pt>
    <dgm:pt modelId="{3D2CD848-56A4-41A8-8E97-DC6D04B0CE56}" type="pres">
      <dgm:prSet presAssocID="{5EE67491-4BC6-4226-9C54-E64EF4DEA09F}" presName="negativeSpace" presStyleCnt="0"/>
      <dgm:spPr/>
    </dgm:pt>
    <dgm:pt modelId="{6A9CF52C-4FAA-4BD4-A155-1B2BCB8D0164}" type="pres">
      <dgm:prSet presAssocID="{5EE67491-4BC6-4226-9C54-E64EF4DEA09F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084D390C-857A-4A05-812A-F0D83BAF7BB9}" type="presOf" srcId="{5EE67491-4BC6-4226-9C54-E64EF4DEA09F}" destId="{24BD35BE-2D5D-45DA-A64C-9CECF189B1C5}" srcOrd="1" destOrd="0" presId="urn:microsoft.com/office/officeart/2005/8/layout/list1"/>
    <dgm:cxn modelId="{905E4812-FA24-40E5-99FF-1DBC76C461DD}" type="presOf" srcId="{4885CA95-48EF-4721-BB34-6F49FED18C66}" destId="{1E56E7AD-5B2A-4601-B90A-A844834F3769}" srcOrd="0" destOrd="0" presId="urn:microsoft.com/office/officeart/2005/8/layout/list1"/>
    <dgm:cxn modelId="{1B0D6A1A-EDFB-42C2-BDC5-FE866B46F445}" srcId="{4885CA95-48EF-4721-BB34-6F49FED18C66}" destId="{6FC36826-7D05-42E7-9197-9B9DE734D2D6}" srcOrd="0" destOrd="0" parTransId="{EECD6E07-D9DC-404A-A42B-921CEF799A6D}" sibTransId="{38A0814C-6A28-4883-B6BF-6DB62C9681AC}"/>
    <dgm:cxn modelId="{BC793130-C2E4-4790-9A83-6DAE251F7EE8}" type="presOf" srcId="{6FC36826-7D05-42E7-9197-9B9DE734D2D6}" destId="{884AF70F-0BD2-4053-BE89-6A8337175EE7}" srcOrd="1" destOrd="0" presId="urn:microsoft.com/office/officeart/2005/8/layout/list1"/>
    <dgm:cxn modelId="{2F8A5E7B-F220-4030-BC7A-9A564CB1DFD5}" srcId="{4885CA95-48EF-4721-BB34-6F49FED18C66}" destId="{5EE67491-4BC6-4226-9C54-E64EF4DEA09F}" srcOrd="1" destOrd="0" parTransId="{67747BF3-255D-4A09-A0E6-9D57B408F22A}" sibTransId="{52BCCF1F-9B14-482A-8F5C-C75A01B9BD93}"/>
    <dgm:cxn modelId="{CB68DF99-B577-43FD-A440-2E73A0F2FEB7}" type="presOf" srcId="{6FC36826-7D05-42E7-9197-9B9DE734D2D6}" destId="{76B05F5F-1249-4AEC-A3C8-2FFC63602120}" srcOrd="0" destOrd="0" presId="urn:microsoft.com/office/officeart/2005/8/layout/list1"/>
    <dgm:cxn modelId="{97653BE3-E53E-4CB0-9E76-2A898AB7C9DA}" type="presOf" srcId="{5EE67491-4BC6-4226-9C54-E64EF4DEA09F}" destId="{8C379714-F53A-4FC5-BB7F-F196472EAC13}" srcOrd="0" destOrd="0" presId="urn:microsoft.com/office/officeart/2005/8/layout/list1"/>
    <dgm:cxn modelId="{BCB22920-A139-4DA0-BCFF-7DA3CF9E7D4B}" type="presParOf" srcId="{1E56E7AD-5B2A-4601-B90A-A844834F3769}" destId="{12248187-F08E-4887-9A9D-BE4F4086A9F7}" srcOrd="0" destOrd="0" presId="urn:microsoft.com/office/officeart/2005/8/layout/list1"/>
    <dgm:cxn modelId="{D1D29DFD-ECF3-4963-8253-E88593D7979D}" type="presParOf" srcId="{12248187-F08E-4887-9A9D-BE4F4086A9F7}" destId="{76B05F5F-1249-4AEC-A3C8-2FFC63602120}" srcOrd="0" destOrd="0" presId="urn:microsoft.com/office/officeart/2005/8/layout/list1"/>
    <dgm:cxn modelId="{57FD8FEB-77DE-4BD4-B8BE-EC23D4C4F58B}" type="presParOf" srcId="{12248187-F08E-4887-9A9D-BE4F4086A9F7}" destId="{884AF70F-0BD2-4053-BE89-6A8337175EE7}" srcOrd="1" destOrd="0" presId="urn:microsoft.com/office/officeart/2005/8/layout/list1"/>
    <dgm:cxn modelId="{279EBDC8-A94F-4FCC-8F40-D5C22C6AC1BA}" type="presParOf" srcId="{1E56E7AD-5B2A-4601-B90A-A844834F3769}" destId="{B92D849F-2E5F-408C-9278-97CAA376FB5A}" srcOrd="1" destOrd="0" presId="urn:microsoft.com/office/officeart/2005/8/layout/list1"/>
    <dgm:cxn modelId="{89780171-5E0E-4111-9FE7-FA46288ED0A9}" type="presParOf" srcId="{1E56E7AD-5B2A-4601-B90A-A844834F3769}" destId="{18ABCF44-828B-46FF-BB37-127CEFF240EA}" srcOrd="2" destOrd="0" presId="urn:microsoft.com/office/officeart/2005/8/layout/list1"/>
    <dgm:cxn modelId="{98DEA503-2919-494D-878D-4953C60327F1}" type="presParOf" srcId="{1E56E7AD-5B2A-4601-B90A-A844834F3769}" destId="{AB4FEA23-075F-4C30-97AC-8295D828DBCC}" srcOrd="3" destOrd="0" presId="urn:microsoft.com/office/officeart/2005/8/layout/list1"/>
    <dgm:cxn modelId="{BBBBBF6A-A864-4E0F-8A99-BCCA3345D7AB}" type="presParOf" srcId="{1E56E7AD-5B2A-4601-B90A-A844834F3769}" destId="{63A9E779-83EA-43D3-8164-7DD7C5019EBF}" srcOrd="4" destOrd="0" presId="urn:microsoft.com/office/officeart/2005/8/layout/list1"/>
    <dgm:cxn modelId="{A2248E0F-90E1-46AF-A9D3-DE257C61F3D8}" type="presParOf" srcId="{63A9E779-83EA-43D3-8164-7DD7C5019EBF}" destId="{8C379714-F53A-4FC5-BB7F-F196472EAC13}" srcOrd="0" destOrd="0" presId="urn:microsoft.com/office/officeart/2005/8/layout/list1"/>
    <dgm:cxn modelId="{3C16A08B-200C-4AD3-AE2F-41DC8C7F80EB}" type="presParOf" srcId="{63A9E779-83EA-43D3-8164-7DD7C5019EBF}" destId="{24BD35BE-2D5D-45DA-A64C-9CECF189B1C5}" srcOrd="1" destOrd="0" presId="urn:microsoft.com/office/officeart/2005/8/layout/list1"/>
    <dgm:cxn modelId="{38AFAA87-E9C0-4428-9DDB-37612BE7ACCD}" type="presParOf" srcId="{1E56E7AD-5B2A-4601-B90A-A844834F3769}" destId="{3D2CD848-56A4-41A8-8E97-DC6D04B0CE56}" srcOrd="5" destOrd="0" presId="urn:microsoft.com/office/officeart/2005/8/layout/list1"/>
    <dgm:cxn modelId="{25016E98-FFA5-4122-87FC-AE9D2EA5D6DD}" type="presParOf" srcId="{1E56E7AD-5B2A-4601-B90A-A844834F3769}" destId="{6A9CF52C-4FAA-4BD4-A155-1B2BCB8D016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ABCF44-828B-46FF-BB37-127CEFF240EA}">
      <dsp:nvSpPr>
        <dsp:cNvPr id="0" name=""/>
        <dsp:cNvSpPr/>
      </dsp:nvSpPr>
      <dsp:spPr>
        <a:xfrm>
          <a:off x="0" y="1040783"/>
          <a:ext cx="898377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4AF70F-0BD2-4053-BE89-6A8337175EE7}">
      <dsp:nvSpPr>
        <dsp:cNvPr id="0" name=""/>
        <dsp:cNvSpPr/>
      </dsp:nvSpPr>
      <dsp:spPr>
        <a:xfrm>
          <a:off x="449188" y="671783"/>
          <a:ext cx="6288641" cy="7380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696" tIns="0" rIns="23769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>
              <a:latin typeface="+mn-lt"/>
              <a:ea typeface="Barlow Bold" pitchFamily="34" charset="-122"/>
              <a:cs typeface="Barlow Bold" pitchFamily="34" charset="-120"/>
            </a:rPr>
            <a:t>Introdução ao BLE (Bluetooth Low Energy)</a:t>
          </a:r>
          <a:endParaRPr lang="pt-BR" sz="2500" kern="1200" dirty="0">
            <a:latin typeface="+mn-lt"/>
          </a:endParaRPr>
        </a:p>
      </dsp:txBody>
      <dsp:txXfrm>
        <a:off x="485214" y="707809"/>
        <a:ext cx="6216589" cy="665948"/>
      </dsp:txXfrm>
    </dsp:sp>
    <dsp:sp modelId="{6A9CF52C-4FAA-4BD4-A155-1B2BCB8D0164}">
      <dsp:nvSpPr>
        <dsp:cNvPr id="0" name=""/>
        <dsp:cNvSpPr/>
      </dsp:nvSpPr>
      <dsp:spPr>
        <a:xfrm>
          <a:off x="0" y="2174783"/>
          <a:ext cx="8983773" cy="630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BD35BE-2D5D-45DA-A64C-9CECF189B1C5}">
      <dsp:nvSpPr>
        <dsp:cNvPr id="0" name=""/>
        <dsp:cNvSpPr/>
      </dsp:nvSpPr>
      <dsp:spPr>
        <a:xfrm>
          <a:off x="469006" y="1780772"/>
          <a:ext cx="6288641" cy="738000"/>
        </a:xfrm>
        <a:prstGeom prst="round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7696" tIns="0" rIns="237696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 err="1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Aplicativo</a:t>
          </a:r>
          <a:r>
            <a:rPr lang="en-US" sz="2500" b="1" kern="1200" dirty="0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 Android para </a:t>
          </a:r>
          <a:r>
            <a:rPr lang="en-US" sz="2500" b="1" kern="1200" dirty="0" err="1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controlar</a:t>
          </a:r>
          <a:r>
            <a:rPr lang="en-US" sz="2500" b="1" kern="1200" dirty="0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 e ESP32 </a:t>
          </a:r>
          <a:r>
            <a:rPr lang="en-US" sz="2500" b="1" kern="1200" dirty="0" err="1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usando</a:t>
          </a:r>
          <a:r>
            <a:rPr lang="en-US" sz="2500" b="1" kern="1200" dirty="0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 </a:t>
          </a:r>
          <a:r>
            <a:rPr lang="en-US" sz="2500" b="1" kern="1200" dirty="0" err="1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protocolo</a:t>
          </a:r>
          <a:r>
            <a:rPr lang="en-US" sz="2500" b="1" kern="1200" dirty="0">
              <a:latin typeface="Inconsolata Bold" pitchFamily="34" charset="0"/>
              <a:ea typeface="Inconsolata Bold" pitchFamily="34" charset="-122"/>
              <a:cs typeface="Inconsolata Bold" pitchFamily="34" charset="-120"/>
            </a:rPr>
            <a:t> Bluetooth</a:t>
          </a:r>
          <a:endParaRPr lang="pt-BR" sz="2500" kern="1200" dirty="0"/>
        </a:p>
      </dsp:txBody>
      <dsp:txXfrm>
        <a:off x="505032" y="1816798"/>
        <a:ext cx="6216589" cy="6659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2234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1BD37-86B6-CA19-99F0-9EAA2B443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755F5-D3E8-4F73-F124-CF67673EF1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67301-39B0-7472-83A3-2CCACF171D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54E8B-A8FC-2BAC-0ED3-F827A9D396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26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0CAC1-AB16-A01A-64A7-9F8281F0D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9D7781-47F6-3CC8-1983-DA59FEAB5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EFF50-33A7-87BF-D515-4EF4C91840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3D165-588A-96ED-A546-30D15A953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49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A385D-D458-25C8-241B-5A3391CD5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863B55-74BA-65CA-0964-52460D212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E29C7-D606-6183-1E44-A896054D8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D32D2-1FBF-66BB-6686-D41AC23EB6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737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BC11D-2FC6-F931-CA8D-7D126CEA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58F94A-6A58-20DF-920C-B6EAC06133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38609-C505-CCFF-D17C-488C382FAD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DA9F3-9D9D-347F-3F79-5DCC4A13BA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054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06D04-4DE3-3DF0-0975-C90753082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23BAF4-BD1D-84E8-1402-316B59BCFF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3B9E05-DB8F-AC7A-A759-898D91FC2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B6028-960D-658B-B9B2-CF9A87104C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916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A34ED-A47E-2FA6-72C9-8D33A621F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3F53CA-1E8F-387A-C22F-B5ABF62DCB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384B3-DBD4-82C2-AE6E-AB62F2DC2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11B0E-CC2B-6A94-EDB7-624F1197216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15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015C5-F21A-862E-40C6-722E6886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07D1B-D36D-CDB8-9622-46D49B6F1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75901-7CEF-11BA-236D-402A98560B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45B6F-5661-4CF9-A5C7-F7AA5564B4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1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39DF68-FD9D-5B06-28B0-785A81A7F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C3043-1C73-47A9-EED7-7527CDAF1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0A835D-3F2D-B713-8F6A-5EA6FCA6E2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BA104-6BB2-0B13-950B-636A12A50D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775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A3C43-047C-7188-DEF4-B5A3D75D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AC2497-A76A-B71A-1ECE-9D0678B9B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4B486-EC14-339C-C012-4AE8BF30B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4486B-537B-9B84-4B4E-AFFA2BF1E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241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FAB3B-8177-CE28-2DA3-F78D67953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E00D9C-FBA6-9150-2A69-4A57779AAC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CEBAB0-7ADB-D5E1-E909-6039E937F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C7A18-08D9-80DF-12BE-CA99F254B1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07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1A670-B0D5-E7BC-3A95-77918E070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CDE94-923F-A553-D3A8-3A16A0A27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763735-8D69-0E09-5556-535EBC790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1A24E-079A-684C-9C03-AF1C39002F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68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23FF8-2834-4BE3-BA8B-A59913CE2336}" type="datetime12">
              <a:rPr lang="pt-BR" smtClean="0"/>
              <a:t>9:43 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C8274-069B-4D30-8292-34E2E73AD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95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randomnerdtutorials.com/esp32-ble-server-client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ED6AE-1F93-3ED3-EFDD-97537D7EC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C29DB6-D57B-6CCE-24ED-3463DB9F3A75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1DAEF6F-E3A6-116D-1185-7C8AF58DF10B}"/>
              </a:ext>
            </a:extLst>
          </p:cNvPr>
          <p:cNvSpPr/>
          <p:nvPr/>
        </p:nvSpPr>
        <p:spPr>
          <a:xfrm>
            <a:off x="6049033" y="6932913"/>
            <a:ext cx="2532337" cy="647538"/>
          </a:xfrm>
          <a:custGeom>
            <a:avLst/>
            <a:gdLst/>
            <a:ahLst/>
            <a:cxnLst/>
            <a:rect l="l" t="t" r="r" b="b"/>
            <a:pathLst>
              <a:path w="3165421" h="809423">
                <a:moveTo>
                  <a:pt x="0" y="0"/>
                </a:moveTo>
                <a:lnTo>
                  <a:pt x="3165422" y="0"/>
                </a:lnTo>
                <a:lnTo>
                  <a:pt x="3165422" y="809423"/>
                </a:lnTo>
                <a:lnTo>
                  <a:pt x="0" y="809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0E3D21F7-7D09-2B34-0127-3D728144CD95}"/>
              </a:ext>
            </a:extLst>
          </p:cNvPr>
          <p:cNvSpPr txBox="1"/>
          <p:nvPr/>
        </p:nvSpPr>
        <p:spPr>
          <a:xfrm>
            <a:off x="3396009" y="2948080"/>
            <a:ext cx="7753468" cy="2126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1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Soluções</a:t>
            </a:r>
            <a:r>
              <a:rPr lang="en-US" sz="61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6100" b="1" dirty="0" err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Integradas</a:t>
            </a:r>
            <a:r>
              <a:rPr lang="en-US" sz="61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com IoT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B8AF5AD5-5B24-D25D-CF36-FB7EA95DDBA2}"/>
              </a:ext>
            </a:extLst>
          </p:cNvPr>
          <p:cNvSpPr txBox="1"/>
          <p:nvPr/>
        </p:nvSpPr>
        <p:spPr>
          <a:xfrm>
            <a:off x="5937917" y="769620"/>
            <a:ext cx="2669650" cy="32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sz="192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Professor</a:t>
            </a:r>
            <a:endParaRPr lang="en-US" sz="1920" b="1">
              <a:solidFill>
                <a:srgbClr val="FFFFFF"/>
              </a:solidFill>
              <a:latin typeface="Poppins Bold"/>
              <a:ea typeface="Poppins Bold"/>
              <a:cs typeface="Poppins 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A53BF08-4E2B-892B-C9E8-FB1CE4E72AB2}"/>
              </a:ext>
            </a:extLst>
          </p:cNvPr>
          <p:cNvSpPr txBox="1"/>
          <p:nvPr/>
        </p:nvSpPr>
        <p:spPr>
          <a:xfrm>
            <a:off x="5416548" y="1154189"/>
            <a:ext cx="3797304" cy="32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sz="192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Massaki de Oliveira Igarashi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F66F1B0-6A6F-A0A9-D4CF-0C4A0CD7478E}"/>
              </a:ext>
            </a:extLst>
          </p:cNvPr>
          <p:cNvSpPr txBox="1"/>
          <p:nvPr/>
        </p:nvSpPr>
        <p:spPr>
          <a:xfrm>
            <a:off x="6009764" y="5157853"/>
            <a:ext cx="2653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 2 de 8</a:t>
            </a:r>
          </a:p>
        </p:txBody>
      </p:sp>
    </p:spTree>
    <p:extLst>
      <p:ext uri="{BB962C8B-B14F-4D97-AF65-F5344CB8AC3E}">
        <p14:creationId xmlns:p14="http://schemas.microsoft.com/office/powerpoint/2010/main" val="23486269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77521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Arquitetura e Comunicação 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52555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948726" y="25999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308610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Define descoberta e conexão entre dispositivos.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386607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948726" y="39404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GATT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48726" y="442662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Organiza e transmite dados via services e characteristics.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5206603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948726" y="528101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76714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Periférico anuncia dados; Central escaneia e conecta.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6547128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948726" y="66215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Comunicação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710767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Usa notificações e leitura/escrita para troca eficiente.</a:t>
            </a:r>
            <a:endParaRPr lang="en-US" sz="17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632EF5-29B5-E7FE-F560-E676B49A4E0A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96935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Exemplo prático: Servidor BLE no ESP32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947273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245632" y="294727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Anunciar Serviço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5632" y="3433405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ESP32 disponibiliza serviço BLE via GATT Server.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83231" y="3996690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570553" y="39966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Conectar Smartphone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70553" y="4482822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Dispositivo móvel se conecta para troca de dados.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408271" y="5046107"/>
            <a:ext cx="162401" cy="832842"/>
          </a:xfrm>
          <a:prstGeom prst="roundRect">
            <a:avLst>
              <a:gd name="adj" fmla="val 20011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895594" y="504610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Trocar Dados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895594" y="5532239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Enviar temperatura, comandos e notificações.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8309" y="6339245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Código exemplo disponível no Arduino IDE para aprendizado hands-on.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3248" y="757305"/>
            <a:ext cx="73072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Vantagens e Desafios do 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73248" y="20115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Vantagens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73248" y="258431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Ultrabaixo consumo, ideal para baterias pequenas.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73248" y="300675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Emparelhamento simples, rápido e seguro.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673248" y="342918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Alta compatibilidade com dispositivos modernos.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02078" y="20115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Desafios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02078" y="258431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Limitação no volume e taxa de dados.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02078" y="300675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Conexão pode ser afetada em ambientes com interferência.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02078" y="3775896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Requer ajuste fino para algumas aplicações complexas.</a:t>
            </a:r>
            <a:endParaRPr lang="en-US" sz="170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EC3B484-6204-C8C3-D06E-7A08771C10EB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5AFC4C7-734E-B454-2E8E-FD80DF21F84B}"/>
              </a:ext>
            </a:extLst>
          </p:cNvPr>
          <p:cNvSpPr txBox="1"/>
          <p:nvPr/>
        </p:nvSpPr>
        <p:spPr>
          <a:xfrm>
            <a:off x="340242" y="4690170"/>
            <a:ext cx="1366283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t-BR" sz="1400" dirty="0"/>
              <a:t>Olá! Essa é uma ótima pergunta, e a resposta para o alcance do Bluetooth não é um número fixo. Ele depende principalmente da </a:t>
            </a:r>
            <a:r>
              <a:rPr lang="pt-BR" sz="1400" b="1" dirty="0"/>
              <a:t>classe de potência</a:t>
            </a:r>
            <a:r>
              <a:rPr lang="pt-BR" sz="1400" dirty="0"/>
              <a:t> do dispositivo e da </a:t>
            </a:r>
            <a:r>
              <a:rPr lang="pt-BR" sz="1400" b="1" dirty="0"/>
              <a:t>versão do Bluetooth</a:t>
            </a:r>
            <a:r>
              <a:rPr lang="pt-BR" sz="1400" dirty="0"/>
              <a:t>.</a:t>
            </a:r>
          </a:p>
          <a:p>
            <a:pPr algn="just">
              <a:buNone/>
            </a:pPr>
            <a:r>
              <a:rPr lang="pt-BR" sz="1400" dirty="0"/>
              <a:t>Para simplificar, a especificação Bluetooth divide os dispositivos em classes de potência, que definem o alcance máximo teórico em condições ideais (sem obstáculos):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400" b="1" dirty="0"/>
              <a:t>Classe 1:</a:t>
            </a:r>
            <a:r>
              <a:rPr lang="pt-BR" sz="1400" dirty="0"/>
              <a:t> A mais potente, com alcance de até </a:t>
            </a:r>
            <a:r>
              <a:rPr lang="pt-BR" sz="1400" b="1" dirty="0"/>
              <a:t>100 metros</a:t>
            </a:r>
            <a:r>
              <a:rPr lang="pt-BR" sz="1400" dirty="0"/>
              <a:t>. Usada em aplicações industriais ou que exigem um longo alcance.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400" b="1" dirty="0"/>
              <a:t>Classe 2:</a:t>
            </a:r>
            <a:r>
              <a:rPr lang="pt-BR" sz="1400" dirty="0"/>
              <a:t> A mais comum em dispositivos de consumo, como smartphones, fones de ouvido e </a:t>
            </a:r>
            <a:r>
              <a:rPr lang="pt-BR" sz="1400" dirty="0" err="1"/>
              <a:t>smartwatches</a:t>
            </a:r>
            <a:r>
              <a:rPr lang="pt-BR" sz="1400" dirty="0"/>
              <a:t>. O alcance médio é de até </a:t>
            </a:r>
            <a:r>
              <a:rPr lang="pt-BR" sz="1400" b="1" dirty="0"/>
              <a:t>10 metros</a:t>
            </a:r>
            <a:r>
              <a:rPr lang="pt-BR" sz="1400" dirty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400" b="1" dirty="0"/>
              <a:t>Classe 3:</a:t>
            </a:r>
            <a:r>
              <a:rPr lang="pt-BR" sz="1400" dirty="0"/>
              <a:t> Menos potente, com alcance de cerca de </a:t>
            </a:r>
            <a:r>
              <a:rPr lang="pt-BR" sz="1400" b="1" dirty="0"/>
              <a:t>1 metro</a:t>
            </a:r>
            <a:r>
              <a:rPr lang="pt-BR" sz="1400" dirty="0"/>
              <a:t>. Usada em dispositivos que ficam muito próximos, como teclados e mouses.</a:t>
            </a:r>
          </a:p>
          <a:p>
            <a:pPr algn="just">
              <a:buNone/>
            </a:pPr>
            <a:r>
              <a:rPr lang="pt-BR" sz="1400" b="1" dirty="0"/>
              <a:t>O que influencia o alcance na prática?</a:t>
            </a:r>
          </a:p>
          <a:p>
            <a:pPr algn="just">
              <a:buNone/>
            </a:pPr>
            <a:r>
              <a:rPr lang="pt-BR" sz="1400" dirty="0"/>
              <a:t>É importante notar que esses valores são teóricos. No mundo real, o alcance pode ser significativamente menor devido a vários fatores: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400" b="1" dirty="0"/>
              <a:t>Obstáculos:</a:t>
            </a:r>
            <a:r>
              <a:rPr lang="pt-BR" sz="1400" dirty="0"/>
              <a:t> Paredes, móveis e até o corpo humano podem absorver e bloquear o sinal de rádio.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400" b="1" dirty="0"/>
              <a:t>Interferência:</a:t>
            </a:r>
            <a:r>
              <a:rPr lang="pt-BR" sz="1400" dirty="0"/>
              <a:t> Outros dispositivos que operam na mesma frequência de 2.4 GHz, como redes Wi-Fi e micro-ondas, podem causar interferência.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400" b="1" dirty="0"/>
              <a:t>Versão do Bluetooth:</a:t>
            </a:r>
            <a:r>
              <a:rPr lang="pt-BR" sz="1400" dirty="0"/>
              <a:t> As versões mais recentes, como o </a:t>
            </a:r>
            <a:r>
              <a:rPr lang="pt-BR" sz="1400" b="1" dirty="0"/>
              <a:t>Bluetooth 5.0</a:t>
            </a:r>
            <a:r>
              <a:rPr lang="pt-BR" sz="1400" dirty="0"/>
              <a:t>, trouxeram melhorias significativas no alcance, podendo chegar a até </a:t>
            </a:r>
            <a:r>
              <a:rPr lang="pt-BR" sz="1400" b="1" dirty="0"/>
              <a:t>240 metros</a:t>
            </a:r>
            <a:r>
              <a:rPr lang="pt-BR" sz="1400" dirty="0"/>
              <a:t> em algumas aplicações e até </a:t>
            </a:r>
            <a:r>
              <a:rPr lang="pt-BR" sz="1400" b="1" dirty="0"/>
              <a:t>1 km</a:t>
            </a:r>
            <a:r>
              <a:rPr lang="pt-BR" sz="1400" dirty="0"/>
              <a:t> em modos de longo alcance específicos.</a:t>
            </a:r>
          </a:p>
          <a:p>
            <a:pPr algn="just">
              <a:buNone/>
            </a:pPr>
            <a:r>
              <a:rPr lang="pt-BR" sz="1400" b="1" dirty="0"/>
              <a:t>Resumo prático</a:t>
            </a:r>
          </a:p>
          <a:p>
            <a:pPr algn="just">
              <a:buNone/>
            </a:pPr>
            <a:r>
              <a:rPr lang="pt-BR" sz="1400" dirty="0"/>
              <a:t>Em resumo, para a maioria dos dispositivos que você usa no dia a dia, como fones de ouvido e caixas de som, o </a:t>
            </a:r>
            <a:r>
              <a:rPr lang="pt-BR" sz="1400" b="1" dirty="0"/>
              <a:t>alcance médio e confiável é de cerca de 10 metros</a:t>
            </a:r>
            <a:r>
              <a:rPr lang="pt-BR" sz="1400" dirty="0"/>
              <a:t>. Para cenários que exigem distâncias maiores, como em automação industrial ou IoT em ambientes abertos, dispositivos com </a:t>
            </a:r>
            <a:r>
              <a:rPr lang="pt-BR" sz="1400" b="1" dirty="0"/>
              <a:t>Bluetooth Classe 1 ou a versão 5.0 com o modo de longo alcance</a:t>
            </a:r>
            <a:r>
              <a:rPr lang="pt-BR" sz="1400" dirty="0"/>
              <a:t> podem ser a solução, chegando a </a:t>
            </a:r>
            <a:r>
              <a:rPr lang="pt-BR" sz="1400" b="1" dirty="0"/>
              <a:t>100 metros ou mais</a:t>
            </a:r>
            <a:r>
              <a:rPr lang="pt-BR" sz="1400" dirty="0"/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58215"/>
            <a:ext cx="747367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Conclusão e Próximos Passos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199584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948726" y="207025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Importância do BLE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48726" y="2556391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Indispensável em IoT pela eficiência e baixo consumo.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6244709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69487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Recomendações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948726" y="3896916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exemplos práticos no ESP32 com Arduino IDE.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4709" y="467689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948726" y="475130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Aplicações Sugeridas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48726" y="5237440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Monitoramento ambiental, controle via smartphone e beacons indoor.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6244709" y="636412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6948726" y="64385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Recursos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92467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359DDF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ESP32 BLE Server and Client</a:t>
            </a: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e ESP32 BLE Arduino IDE</a:t>
            </a:r>
            <a:endParaRPr lang="en-US" sz="17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DC86FCA-B557-59E1-BAB0-C4B8D89D431E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B2D98-E307-3B01-93B9-8CA6373EE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892F776-0D9A-593A-18AF-67121B218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23A303E-53BE-535B-0460-F2D7293E5270}"/>
              </a:ext>
            </a:extLst>
          </p:cNvPr>
          <p:cNvSpPr/>
          <p:nvPr/>
        </p:nvSpPr>
        <p:spPr>
          <a:xfrm>
            <a:off x="6051991" y="398340"/>
            <a:ext cx="7627382" cy="821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Atividade</a:t>
            </a: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1: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CB30190-40BF-8532-0FEC-49081AB0452E}"/>
              </a:ext>
            </a:extLst>
          </p:cNvPr>
          <p:cNvSpPr/>
          <p:nvPr/>
        </p:nvSpPr>
        <p:spPr>
          <a:xfrm>
            <a:off x="6244709" y="1044664"/>
            <a:ext cx="7627382" cy="6786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250000"/>
              </a:lnSpc>
              <a:buNone/>
            </a:pP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Reproduza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e grave </a:t>
            </a: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nos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microcontroladores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ESP32 </a:t>
            </a:r>
          </a:p>
          <a:p>
            <a:pPr marL="0" indent="0" algn="ctr">
              <a:lnSpc>
                <a:spcPct val="250000"/>
              </a:lnSpc>
              <a:buNone/>
            </a:pP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os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códigos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anexos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no M. Teams, </a:t>
            </a: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conforme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</a:t>
            </a: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instruções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dadas </a:t>
            </a: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pelo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professor </a:t>
            </a:r>
            <a:r>
              <a:rPr lang="en-US" sz="36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em</a:t>
            </a: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aula.</a:t>
            </a:r>
            <a:endParaRPr lang="en-US" sz="3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73B493C-687C-CE7A-0FD0-048CF0B8A4DE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116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68FF5-FDFC-0A53-72F1-66DF5DD54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35AB6EB9-493A-FB74-66CC-17F755F5E117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A00ED89-491A-29F4-C413-8FC155A0B2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29" t="7755" r="44426" b="14220"/>
          <a:stretch/>
        </p:blipFill>
        <p:spPr>
          <a:xfrm>
            <a:off x="323970" y="398340"/>
            <a:ext cx="3352680" cy="337070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60DF8B-0040-5ADB-C479-153DE2450352}"/>
              </a:ext>
            </a:extLst>
          </p:cNvPr>
          <p:cNvSpPr txBox="1"/>
          <p:nvPr/>
        </p:nvSpPr>
        <p:spPr>
          <a:xfrm>
            <a:off x="3781426" y="398340"/>
            <a:ext cx="1042022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t-BR" sz="2000" b="1" dirty="0"/>
              <a:t>O que é Bluetooth?</a:t>
            </a:r>
          </a:p>
          <a:p>
            <a:pPr algn="just">
              <a:buNone/>
            </a:pPr>
            <a:r>
              <a:rPr lang="pt-BR" dirty="0"/>
              <a:t>É uma tecnologia de comunicação sem fio de </a:t>
            </a:r>
            <a:r>
              <a:rPr lang="pt-BR" b="1" dirty="0"/>
              <a:t>curto alcance</a:t>
            </a:r>
            <a:r>
              <a:rPr lang="pt-BR" dirty="0"/>
              <a:t>. Foi projetado para conectar dispositivos uns aos outros, substituindo cabos em cenários como fones de ouvido, teclados, mouses e, claro, a comunicação entre um smartphone e um microcontrolador, como nos ESP32.</a:t>
            </a:r>
          </a:p>
          <a:p>
            <a:pPr algn="just">
              <a:buNone/>
            </a:pPr>
            <a:r>
              <a:rPr lang="pt-BR" dirty="0"/>
              <a:t>O Bluetooth opera em uma faixa de frequência de rádio específica (a banda ISM de 2.4 GHz) e foi desenvolvido para ser de </a:t>
            </a:r>
            <a:r>
              <a:rPr lang="pt-BR" b="1" dirty="0"/>
              <a:t>baixo consumo de energia</a:t>
            </a:r>
            <a:r>
              <a:rPr lang="pt-BR" dirty="0"/>
              <a:t>, o que o torna ideal para dispositivos alimentados por bateria.</a:t>
            </a:r>
          </a:p>
          <a:p>
            <a:pPr algn="just">
              <a:buNone/>
            </a:pPr>
            <a:r>
              <a:rPr lang="pt-BR" sz="2000" b="1" dirty="0"/>
              <a:t>Protocolo?</a:t>
            </a:r>
            <a:r>
              <a:rPr lang="pt-BR" sz="2000" dirty="0"/>
              <a:t> </a:t>
            </a:r>
          </a:p>
          <a:p>
            <a:pPr algn="just">
              <a:buNone/>
            </a:pPr>
            <a:r>
              <a:rPr lang="pt-BR" dirty="0"/>
              <a:t>Essa é uma ótima pergunta. O Bluetooth em si não é apenas um protocolo, mas sim uma </a:t>
            </a:r>
            <a:r>
              <a:rPr lang="pt-BR" b="1" dirty="0"/>
              <a:t>especificação completa que inclui vários protocolos</a:t>
            </a:r>
            <a:r>
              <a:rPr lang="pt-BR" dirty="0"/>
              <a:t>. A especificação Bluetooth é um conjunto de regras e padrões que governam como os dispositivos se conectam, se comunicam e trocam dados. Dentro dessa especificação, existem diferentes </a:t>
            </a:r>
            <a:r>
              <a:rPr lang="pt-BR" b="1" dirty="0"/>
              <a:t>perfis de protocolo</a:t>
            </a:r>
            <a:r>
              <a:rPr lang="pt-BR" dirty="0"/>
              <a:t>, cada um otimizado para uma aplicação específica.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80FBFBBC-7416-5342-7D1D-9664A1F4E9F6}"/>
              </a:ext>
            </a:extLst>
          </p:cNvPr>
          <p:cNvSpPr/>
          <p:nvPr/>
        </p:nvSpPr>
        <p:spPr>
          <a:xfrm>
            <a:off x="428746" y="3137623"/>
            <a:ext cx="3352680" cy="61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</a:rPr>
              <a:t>Perguntas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</a:rPr>
              <a:t> e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</a:rPr>
              <a:t>Respostas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</a:rPr>
              <a:t>: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EB30AB9-4FD4-AD05-E606-4EC790C7A766}"/>
              </a:ext>
            </a:extLst>
          </p:cNvPr>
          <p:cNvSpPr txBox="1"/>
          <p:nvPr/>
        </p:nvSpPr>
        <p:spPr>
          <a:xfrm>
            <a:off x="323970" y="3959721"/>
            <a:ext cx="13877684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t-BR" sz="2000" dirty="0"/>
              <a:t>Alguns exemplos de perfis de protocolo Bluetooth são: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000" b="1" dirty="0"/>
              <a:t>Bluetooth Serial</a:t>
            </a:r>
            <a:r>
              <a:rPr lang="pt-BR" sz="2000" dirty="0"/>
              <a:t>, também conhecido como </a:t>
            </a:r>
            <a:r>
              <a:rPr lang="pt-BR" sz="2000" b="1" dirty="0"/>
              <a:t>SPP (Serial </a:t>
            </a:r>
            <a:r>
              <a:rPr lang="pt-BR" sz="2000" b="1" dirty="0" err="1"/>
              <a:t>Port</a:t>
            </a:r>
            <a:r>
              <a:rPr lang="pt-BR" sz="2000" b="1" dirty="0"/>
              <a:t> Profile) é </a:t>
            </a:r>
            <a:r>
              <a:rPr lang="pt-BR" sz="2000" dirty="0"/>
              <a:t>um </a:t>
            </a:r>
            <a:r>
              <a:rPr lang="pt-BR" sz="2000" b="1" dirty="0"/>
              <a:t>perfil de protocolo Bluetooth</a:t>
            </a:r>
            <a:r>
              <a:rPr lang="pt-BR" sz="2000" dirty="0"/>
              <a:t> que tem um único objetivo: </a:t>
            </a:r>
            <a:r>
              <a:rPr lang="pt-BR" sz="2000" b="1" dirty="0"/>
              <a:t>emular uma porta de comunicação serial com fio através de uma conexão Bluetooth sem fio</a:t>
            </a:r>
            <a:r>
              <a:rPr lang="pt-BR" sz="2000" dirty="0"/>
              <a:t>. Imagine que você tem um sensor com uma saída serial e quer enviar esses dados para o seu celular sem usar cabos. Em vez de criar um protocolo de comunicação sem fio complexo do zero, o SPP faz todo o trabalho de "embrulhar" os dados seriais em pacotes Bluetooth e transmiti-los. Do lado do receptor (o celular, por exemplo), a conexão Bluetooth "desembrulha" esses pacotes e os apresenta para o sistema operacional como se estivessem vindo de uma porta serial virtual. Em resumo, o </a:t>
            </a:r>
            <a:r>
              <a:rPr lang="pt-BR" sz="2000" b="1" dirty="0"/>
              <a:t>Bluetooth Serial (SPP)</a:t>
            </a:r>
            <a:r>
              <a:rPr lang="pt-BR" sz="2000" dirty="0"/>
              <a:t> é a </a:t>
            </a:r>
            <a:r>
              <a:rPr lang="pt-BR" sz="2000" b="1" dirty="0"/>
              <a:t>ponte sem fio</a:t>
            </a:r>
            <a:r>
              <a:rPr lang="pt-BR" sz="2000" dirty="0"/>
              <a:t> que permite que os dispositivos que usam comunicação serial tradicional (como muitos microcontroladores) se comuniquem com outros dispositivos via Bluetooth, de forma transparente, como se estivessem conectados por um cabo.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000" b="1" dirty="0"/>
              <a:t>A2DP (</a:t>
            </a:r>
            <a:r>
              <a:rPr lang="pt-BR" sz="2000" b="1" dirty="0" err="1"/>
              <a:t>Advanced</a:t>
            </a:r>
            <a:r>
              <a:rPr lang="pt-BR" sz="2000" b="1" dirty="0"/>
              <a:t> </a:t>
            </a:r>
            <a:r>
              <a:rPr lang="pt-BR" sz="2000" b="1" dirty="0" err="1"/>
              <a:t>Audio</a:t>
            </a:r>
            <a:r>
              <a:rPr lang="pt-BR" sz="2000" b="1" dirty="0"/>
              <a:t> </a:t>
            </a:r>
            <a:r>
              <a:rPr lang="pt-BR" sz="2000" b="1" dirty="0" err="1"/>
              <a:t>Distribution</a:t>
            </a:r>
            <a:r>
              <a:rPr lang="pt-BR" sz="2000" b="1" dirty="0"/>
              <a:t> Profile):</a:t>
            </a:r>
            <a:r>
              <a:rPr lang="pt-BR" sz="2000" dirty="0"/>
              <a:t> Usado para streaming de áudio de alta qualidade (como em fones de ouvido sem fio).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000" b="1" dirty="0"/>
              <a:t>HFP (Hands-Free Profile):</a:t>
            </a:r>
            <a:r>
              <a:rPr lang="pt-BR" sz="2000" dirty="0"/>
              <a:t> Permite que um dispositivo se conecte a um kit viva-voz em um carro ou fone de ouvido.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000" b="1" dirty="0"/>
              <a:t>GATT (</a:t>
            </a:r>
            <a:r>
              <a:rPr lang="pt-BR" sz="2000" b="1" dirty="0" err="1"/>
              <a:t>Generic</a:t>
            </a:r>
            <a:r>
              <a:rPr lang="pt-BR" sz="2000" b="1" dirty="0"/>
              <a:t> </a:t>
            </a:r>
            <a:r>
              <a:rPr lang="pt-BR" sz="2000" b="1" dirty="0" err="1"/>
              <a:t>Attribute</a:t>
            </a:r>
            <a:r>
              <a:rPr lang="pt-BR" sz="2000" b="1" dirty="0"/>
              <a:t> Profile):</a:t>
            </a:r>
            <a:r>
              <a:rPr lang="pt-BR" sz="2000" dirty="0"/>
              <a:t> A base para o Bluetooth </a:t>
            </a:r>
            <a:r>
              <a:rPr lang="pt-BR" sz="2000" dirty="0" err="1"/>
              <a:t>Low</a:t>
            </a:r>
            <a:r>
              <a:rPr lang="pt-BR" sz="2000" dirty="0"/>
              <a:t> Energy (BLE), usado em muitos sensores e dispositivos IoT para troca de pequenos pacotes de dados.</a:t>
            </a:r>
          </a:p>
        </p:txBody>
      </p:sp>
    </p:spTree>
    <p:extLst>
      <p:ext uri="{BB962C8B-B14F-4D97-AF65-F5344CB8AC3E}">
        <p14:creationId xmlns:p14="http://schemas.microsoft.com/office/powerpoint/2010/main" val="1038973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6EC3-30E5-D804-7DDB-55ABCACA94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5DF35440-82E0-3232-633C-62E2B711DEF7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C8DFCC-A8B9-B704-F508-231CE18844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29" t="7755" r="44426" b="14220"/>
          <a:stretch/>
        </p:blipFill>
        <p:spPr>
          <a:xfrm>
            <a:off x="504824" y="685279"/>
            <a:ext cx="3352680" cy="337070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56BB712-6678-B892-286D-925A36912B73}"/>
              </a:ext>
            </a:extLst>
          </p:cNvPr>
          <p:cNvSpPr/>
          <p:nvPr/>
        </p:nvSpPr>
        <p:spPr>
          <a:xfrm>
            <a:off x="580902" y="3421706"/>
            <a:ext cx="3352680" cy="611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</a:rPr>
              <a:t>Perguntas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</a:rPr>
              <a:t> e </a:t>
            </a:r>
            <a:r>
              <a:rPr lang="en-US" sz="24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</a:rPr>
              <a:t>Respostas</a:t>
            </a:r>
            <a:r>
              <a:rPr lang="en-US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Bold" pitchFamily="34" charset="0"/>
                <a:ea typeface="Barlow Bold" pitchFamily="34" charset="-122"/>
              </a:rPr>
              <a:t>:</a:t>
            </a:r>
            <a:endParaRPr 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58232C7-4FCA-C7A9-E3DE-11CDC91D82B3}"/>
              </a:ext>
            </a:extLst>
          </p:cNvPr>
          <p:cNvSpPr txBox="1"/>
          <p:nvPr/>
        </p:nvSpPr>
        <p:spPr>
          <a:xfrm>
            <a:off x="466785" y="4259282"/>
            <a:ext cx="136968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t-BR" sz="2600" b="1" dirty="0"/>
              <a:t>Conclusão: Bluetooth é um Protocolo?</a:t>
            </a:r>
          </a:p>
          <a:p>
            <a:pPr algn="just">
              <a:buNone/>
            </a:pPr>
            <a:r>
              <a:rPr lang="pt-BR" sz="2600" dirty="0"/>
              <a:t>Para resumir e responder diretamente à sua pergunta: </a:t>
            </a:r>
            <a:r>
              <a:rPr lang="pt-BR" sz="2600" b="1" dirty="0"/>
              <a:t>não, o Bluetooth não é um único protocolo, mas sim uma especificação tecnológica que define uma pilha de protocolos</a:t>
            </a:r>
            <a:r>
              <a:rPr lang="pt-BR" sz="2600" dirty="0"/>
              <a:t>.</a:t>
            </a:r>
          </a:p>
          <a:p>
            <a:pPr algn="just">
              <a:buNone/>
            </a:pPr>
            <a:endParaRPr lang="pt-BR" sz="2600" dirty="0"/>
          </a:p>
          <a:p>
            <a:pPr algn="just">
              <a:buNone/>
            </a:pPr>
            <a:r>
              <a:rPr lang="pt-BR" sz="2600" dirty="0"/>
              <a:t>Pense no </a:t>
            </a:r>
            <a:r>
              <a:rPr lang="pt-BR" sz="2600" b="1" dirty="0"/>
              <a:t>Bluetooth</a:t>
            </a:r>
            <a:r>
              <a:rPr lang="pt-BR" sz="2600" dirty="0"/>
              <a:t> como o "pacote completo" da tecnologia sem fio. E o </a:t>
            </a:r>
            <a:r>
              <a:rPr lang="pt-BR" sz="2600" b="1" dirty="0"/>
              <a:t>SPP (Bluetooth Serial)</a:t>
            </a:r>
            <a:r>
              <a:rPr lang="pt-BR" sz="2600" dirty="0"/>
              <a:t>, o </a:t>
            </a:r>
            <a:r>
              <a:rPr lang="pt-BR" sz="2600" b="1" dirty="0"/>
              <a:t>A2DP</a:t>
            </a:r>
            <a:r>
              <a:rPr lang="pt-BR" sz="2600" dirty="0"/>
              <a:t> e o </a:t>
            </a:r>
            <a:r>
              <a:rPr lang="pt-BR" sz="2600" b="1" dirty="0"/>
              <a:t>GATT</a:t>
            </a:r>
            <a:r>
              <a:rPr lang="pt-BR" sz="2600" dirty="0"/>
              <a:t> são </a:t>
            </a:r>
            <a:r>
              <a:rPr lang="pt-BR" sz="2600" b="1" dirty="0"/>
              <a:t>perfis de protocolo</a:t>
            </a:r>
            <a:r>
              <a:rPr lang="pt-BR" sz="2600" dirty="0"/>
              <a:t> ou "aplicações" dentro desse pacote. Cada perfil utiliza a tecnologia Bluetooth de base para um fim específico, mas todos fazem parte da mesma família.</a:t>
            </a:r>
          </a:p>
          <a:p>
            <a:pPr algn="just">
              <a:buNone/>
            </a:pPr>
            <a:r>
              <a:rPr lang="pt-BR" sz="2600" dirty="0"/>
              <a:t>Espero que essa explicação tenha clareado os conceitos. Se tiver mais alguma dúvida ou quiser se aprofundar em algum tópico, é só perguntar!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1C3052-C001-065F-0A42-26DAEC555F9D}"/>
              </a:ext>
            </a:extLst>
          </p:cNvPr>
          <p:cNvSpPr txBox="1"/>
          <p:nvPr/>
        </p:nvSpPr>
        <p:spPr>
          <a:xfrm>
            <a:off x="3933582" y="685279"/>
            <a:ext cx="1019199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pt-BR" sz="1800" dirty="0"/>
              <a:t>Quando falamos de Bluetooth, estamos falando de uma </a:t>
            </a:r>
            <a:r>
              <a:rPr lang="pt-BR" sz="1800" b="1" dirty="0"/>
              <a:t>pilha de protocolos</a:t>
            </a:r>
            <a:r>
              <a:rPr lang="pt-BR" sz="1800" dirty="0"/>
              <a:t> que gerencia tudo, desde o nível físico (a frequência de rádio) até a camada de aplicação, que define como os dados são interpretados.</a:t>
            </a:r>
          </a:p>
          <a:p>
            <a:pPr algn="just">
              <a:buNone/>
            </a:pPr>
            <a:br>
              <a:rPr lang="pt-BR" sz="1800" dirty="0"/>
            </a:br>
            <a:r>
              <a:rPr lang="pt-BR" sz="1800" b="1" dirty="0"/>
              <a:t>O que é Comunicação Serial?</a:t>
            </a:r>
          </a:p>
          <a:p>
            <a:pPr algn="just">
              <a:buNone/>
            </a:pPr>
            <a:r>
              <a:rPr lang="pt-BR" sz="1800" dirty="0"/>
              <a:t>Agora, vamos mudar de perspectiva para a </a:t>
            </a:r>
            <a:r>
              <a:rPr lang="pt-BR" sz="1800" b="1" dirty="0"/>
              <a:t>comunicação Serial</a:t>
            </a:r>
            <a:r>
              <a:rPr lang="pt-BR" sz="1800" dirty="0"/>
              <a:t>. Diferente do Bluetooth, que é uma tecnologia sem fio complexa, a comunicação serial é um </a:t>
            </a:r>
            <a:r>
              <a:rPr lang="pt-BR" sz="1800" b="1" dirty="0"/>
              <a:t>conceito de transmissão de dados</a:t>
            </a:r>
            <a:r>
              <a:rPr lang="pt-BR" sz="1800" dirty="0"/>
              <a:t>. Ela é a forma mais básica de transferir dados, enviando-os </a:t>
            </a:r>
            <a:r>
              <a:rPr lang="pt-BR" sz="1800" b="1" dirty="0"/>
              <a:t>bit por bit, de forma sequencial, por um único fio</a:t>
            </a:r>
            <a:r>
              <a:rPr lang="pt-BR" sz="1800" dirty="0"/>
              <a:t>. Pense em uma fila de pessoas passando por uma porta estreita, uma de cada vez.</a:t>
            </a:r>
          </a:p>
          <a:p>
            <a:pPr algn="just">
              <a:buNone/>
            </a:pPr>
            <a:r>
              <a:rPr lang="pt-BR" sz="1800" dirty="0"/>
              <a:t>A comunicação serial é fundamental em sistemas embarcados e você a encontra em muitas interfaces, como a </a:t>
            </a:r>
            <a:r>
              <a:rPr lang="pt-BR" sz="1800" b="1" dirty="0"/>
              <a:t>UART (Universal </a:t>
            </a:r>
            <a:r>
              <a:rPr lang="pt-BR" sz="1800" b="1" dirty="0" err="1"/>
              <a:t>Asynchronous</a:t>
            </a:r>
            <a:r>
              <a:rPr lang="pt-BR" sz="1800" b="1" dirty="0"/>
              <a:t> </a:t>
            </a:r>
            <a:r>
              <a:rPr lang="pt-BR" sz="1800" b="1" dirty="0" err="1"/>
              <a:t>Receiver-Transmitter</a:t>
            </a:r>
            <a:r>
              <a:rPr lang="pt-BR" sz="1800" b="1" dirty="0"/>
              <a:t>)</a:t>
            </a:r>
            <a:r>
              <a:rPr lang="pt-BR" sz="1800" dirty="0"/>
              <a:t>. É assim que seu computador "conversa" com um microcontrolador via USB, por exemplo. Os principais parâmetros que você precisa configurar para que a comunicação serial funcione são a </a:t>
            </a:r>
            <a:r>
              <a:rPr lang="pt-BR" sz="1800" b="1" dirty="0"/>
              <a:t>velocidade (</a:t>
            </a:r>
            <a:r>
              <a:rPr lang="pt-BR" sz="1800" b="1" dirty="0" err="1"/>
              <a:t>baud</a:t>
            </a:r>
            <a:r>
              <a:rPr lang="pt-BR" sz="1800" b="1" dirty="0"/>
              <a:t> rate)</a:t>
            </a:r>
            <a:r>
              <a:rPr lang="pt-BR" sz="1800" dirty="0"/>
              <a:t> e as configurações de paridade e stop bits.</a:t>
            </a:r>
          </a:p>
        </p:txBody>
      </p:sp>
    </p:spTree>
    <p:extLst>
      <p:ext uri="{BB962C8B-B14F-4D97-AF65-F5344CB8AC3E}">
        <p14:creationId xmlns:p14="http://schemas.microsoft.com/office/powerpoint/2010/main" val="4283199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CD11D-C442-2228-7D7F-012204078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2A73C32D-4A4A-2BF4-8F83-9E7D1C959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AF22FA94-2D3E-A418-81B9-096A5C11473F}"/>
              </a:ext>
            </a:extLst>
          </p:cNvPr>
          <p:cNvSpPr/>
          <p:nvPr/>
        </p:nvSpPr>
        <p:spPr>
          <a:xfrm>
            <a:off x="6051991" y="398340"/>
            <a:ext cx="7627382" cy="821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Atividade</a:t>
            </a: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1: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15C3933E-CF03-7B5A-F9A0-6C958EFFD046}"/>
              </a:ext>
            </a:extLst>
          </p:cNvPr>
          <p:cNvSpPr/>
          <p:nvPr/>
        </p:nvSpPr>
        <p:spPr>
          <a:xfrm>
            <a:off x="6244709" y="1044664"/>
            <a:ext cx="7627382" cy="6786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250000"/>
              </a:lnSpc>
            </a:pPr>
            <a:r>
              <a:rPr lang="en-US" sz="36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https://randomnerdtutorials.com/esp32-bluetooth-classic-arduino-ide/</a:t>
            </a:r>
            <a:endParaRPr lang="en-US" sz="36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198E581-99AB-ABEC-30F8-7C08992DDF47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475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44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 err="1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Aplicativo</a:t>
            </a:r>
            <a:r>
              <a:rPr lang="en-US" sz="48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 Android para </a:t>
            </a:r>
            <a:r>
              <a:rPr lang="en-US" sz="4800" b="1" dirty="0" err="1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controlar</a:t>
            </a:r>
            <a:r>
              <a:rPr lang="en-US" sz="48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 e ESP32 </a:t>
            </a:r>
            <a:r>
              <a:rPr lang="en-US" sz="4800" b="1" dirty="0" err="1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usando</a:t>
            </a:r>
            <a:r>
              <a:rPr lang="en-US" sz="48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 </a:t>
            </a:r>
            <a:r>
              <a:rPr lang="en-US" sz="4800" b="1" dirty="0" err="1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protocolo</a:t>
            </a:r>
            <a:r>
              <a:rPr lang="en-US" sz="48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 Bluetooth</a:t>
            </a:r>
            <a:endParaRPr lang="en-US" sz="4800" dirty="0"/>
          </a:p>
        </p:txBody>
      </p:sp>
      <p:sp>
        <p:nvSpPr>
          <p:cNvPr id="3" name="Shape 1"/>
          <p:cNvSpPr/>
          <p:nvPr/>
        </p:nvSpPr>
        <p:spPr>
          <a:xfrm>
            <a:off x="793790" y="365581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25334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3315653"/>
            <a:ext cx="680442" cy="6804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755761" y="348579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1051084" y="4222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Objetivo Central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51084" y="471320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Desenvolver um aplicativo Android para controlar uma placa ESP32 via Bluetooth, abrindo portas para projetos de IoT e automação.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5216962" y="365581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625334"/>
            <a:ext cx="4196358" cy="121920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3315653"/>
            <a:ext cx="680442" cy="68044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178933" y="348579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5474256" y="4222790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Ferramentas Essenciais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5474256" y="4713208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Utilizaremos o </a:t>
            </a: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MIT App Inventor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o desenvolvimento visual do app e a placa </a:t>
            </a: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ESP32-WROOM-32D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programada com </a:t>
            </a: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Arduino IDE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Shape 9"/>
          <p:cNvSpPr/>
          <p:nvPr/>
        </p:nvSpPr>
        <p:spPr>
          <a:xfrm>
            <a:off x="9640133" y="3655814"/>
            <a:ext cx="4196358" cy="3129201"/>
          </a:xfrm>
          <a:prstGeom prst="roundRect">
            <a:avLst>
              <a:gd name="adj" fmla="val 467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625334"/>
            <a:ext cx="4196358" cy="121920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3315653"/>
            <a:ext cx="680442" cy="680442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602105" y="348579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1"/>
          <p:cNvSpPr/>
          <p:nvPr/>
        </p:nvSpPr>
        <p:spPr>
          <a:xfrm>
            <a:off x="9897427" y="4222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Compatibilidade</a:t>
            </a:r>
            <a:endParaRPr lang="en-US" sz="2200" dirty="0"/>
          </a:p>
        </p:txBody>
      </p:sp>
      <p:sp>
        <p:nvSpPr>
          <p:cNvPr id="20" name="Text 12"/>
          <p:cNvSpPr/>
          <p:nvPr/>
        </p:nvSpPr>
        <p:spPr>
          <a:xfrm>
            <a:off x="9897427" y="4713208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comunicação Bluetooth serial funciona exclusivamente em dispositivos </a:t>
            </a:r>
            <a:r>
              <a:rPr lang="en-US" sz="1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Android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</a:t>
            </a:r>
            <a:r>
              <a:rPr lang="en-US" sz="1750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Não é compatível com iOS</a:t>
            </a: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devido a restrições de protocolo.</a:t>
            </a:r>
            <a:endParaRPr lang="en-US" sz="1750" dirty="0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926F3008-FEBF-67BC-402B-91B47C3E43E9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8ACB0-0463-C4A6-B978-39DDE2D52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9D720BE-8606-52A1-7DEC-AE77CA2328D7}"/>
              </a:ext>
            </a:extLst>
          </p:cNvPr>
          <p:cNvSpPr/>
          <p:nvPr/>
        </p:nvSpPr>
        <p:spPr>
          <a:xfrm>
            <a:off x="433289" y="659158"/>
            <a:ext cx="13763584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  <a:cs typeface="Inconsolata Bold" pitchFamily="34" charset="-120"/>
              </a:rPr>
              <a:t>Aplicativo</a:t>
            </a:r>
            <a:r>
              <a:rPr lang="en-US" sz="5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  <a:cs typeface="Inconsolata Bold" pitchFamily="34" charset="-120"/>
              </a:rPr>
              <a:t> Android para </a:t>
            </a:r>
            <a:r>
              <a:rPr lang="en-US" sz="5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  <a:cs typeface="Inconsolata Bold" pitchFamily="34" charset="-120"/>
              </a:rPr>
              <a:t>controlar</a:t>
            </a:r>
            <a:r>
              <a:rPr lang="en-US" sz="5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  <a:cs typeface="Inconsolata Bold" pitchFamily="34" charset="-120"/>
              </a:rPr>
              <a:t> e ESP32 </a:t>
            </a:r>
            <a:r>
              <a:rPr lang="en-US" sz="50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  <a:cs typeface="Inconsolata Bold" pitchFamily="34" charset="-120"/>
              </a:rPr>
              <a:t>utilizando</a:t>
            </a:r>
            <a:r>
              <a:rPr lang="en-US" sz="5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  <a:cs typeface="Inconsolata Bold" pitchFamily="34" charset="-120"/>
              </a:rPr>
              <a:t> </a:t>
            </a:r>
            <a:r>
              <a:rPr lang="en-US" sz="48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Bluetooth</a:t>
            </a:r>
            <a:endParaRPr lang="en-US" sz="4800" dirty="0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1EC24039-931C-B93A-D4CA-5712086A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688" y="3315653"/>
            <a:ext cx="680442" cy="680442"/>
          </a:xfrm>
          <a:prstGeom prst="rect">
            <a:avLst/>
          </a:prstGeom>
        </p:spPr>
      </p:pic>
      <p:pic>
        <p:nvPicPr>
          <p:cNvPr id="11" name="Image 3" descr="preencoded.png">
            <a:extLst>
              <a:ext uri="{FF2B5EF4-FFF2-40B4-BE49-F238E27FC236}">
                <a16:creationId xmlns:a16="http://schemas.microsoft.com/office/drawing/2014/main" id="{8B753960-1C03-D4F3-EE5D-427D81B0F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860" y="3315653"/>
            <a:ext cx="680442" cy="680442"/>
          </a:xfrm>
          <a:prstGeom prst="rect">
            <a:avLst/>
          </a:prstGeom>
        </p:spPr>
      </p:pic>
      <p:pic>
        <p:nvPicPr>
          <p:cNvPr id="17" name="Image 5" descr="preencoded.png">
            <a:extLst>
              <a:ext uri="{FF2B5EF4-FFF2-40B4-BE49-F238E27FC236}">
                <a16:creationId xmlns:a16="http://schemas.microsoft.com/office/drawing/2014/main" id="{AFF7669E-299D-F064-44D2-0DCC3089E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032" y="3315653"/>
            <a:ext cx="680442" cy="680442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AC6CCF9D-202E-F778-B4F3-F50B7FAB3693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90598773-B949-FE66-4999-04C6A6E00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932" y="1453998"/>
            <a:ext cx="10675980" cy="6356054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BA1903AE-8F56-83AF-E7DD-055A45A8DC3B}"/>
              </a:ext>
            </a:extLst>
          </p:cNvPr>
          <p:cNvSpPr txBox="1"/>
          <p:nvPr/>
        </p:nvSpPr>
        <p:spPr>
          <a:xfrm>
            <a:off x="340103" y="2567560"/>
            <a:ext cx="2892028" cy="5159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sz="2400" b="0" i="0" dirty="0">
                <a:solidFill>
                  <a:srgbClr val="3A3A3A"/>
                </a:solidFill>
                <a:effectLst/>
              </a:rPr>
              <a:t>Você aprenderá a usar o ESP32 Bluetooth Classic com o Arduino IDE para trocar dados entre um ESP32 e um smartphone Android.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7027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12366" y="437540"/>
            <a:ext cx="5125648" cy="674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3200" b="1" dirty="0" err="1">
                <a:solidFill>
                  <a:srgbClr val="9337AE"/>
                </a:solidFill>
                <a:ea typeface="Inconsolata Bold" pitchFamily="34" charset="-122"/>
                <a:cs typeface="Inconsolata Bold" pitchFamily="34" charset="-120"/>
              </a:rPr>
              <a:t>Aplicativo</a:t>
            </a:r>
            <a:r>
              <a:rPr lang="en-US" sz="3200" b="1" dirty="0">
                <a:solidFill>
                  <a:srgbClr val="9337AE"/>
                </a:solidFill>
                <a:ea typeface="Inconsolata Bold" pitchFamily="34" charset="-122"/>
                <a:cs typeface="Inconsolata Bold" pitchFamily="34" charset="-120"/>
              </a:rPr>
              <a:t> Mobile </a:t>
            </a:r>
            <a:r>
              <a:rPr lang="en-US" sz="3200" b="1" dirty="0">
                <a:solidFill>
                  <a:srgbClr val="656565"/>
                </a:solidFill>
                <a:ea typeface="Inconsolata Bold" pitchFamily="34" charset="-122"/>
                <a:cs typeface="Inconsolata Bold" pitchFamily="34" charset="-120"/>
              </a:rPr>
              <a:t>com</a:t>
            </a:r>
            <a:endParaRPr lang="en-US" sz="3200" dirty="0">
              <a:solidFill>
                <a:srgbClr val="656565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10910" y="2168333"/>
            <a:ext cx="8048996" cy="4899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250000"/>
              </a:lnSpc>
              <a:buNone/>
            </a:pPr>
            <a:endParaRPr lang="en-US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F2059BD-580F-45AF-D4C6-FE6E0BA63C34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6B6D59-494A-2488-2004-59D834788555}"/>
              </a:ext>
            </a:extLst>
          </p:cNvPr>
          <p:cNvSpPr txBox="1"/>
          <p:nvPr/>
        </p:nvSpPr>
        <p:spPr>
          <a:xfrm>
            <a:off x="610910" y="3176598"/>
            <a:ext cx="7000726" cy="42266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250000"/>
              </a:lnSpc>
              <a:buNone/>
            </a:pP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Nesta aula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utilizaremos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a Plataforma MIT App Inventor para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criar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um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aplicativo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mobile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focando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no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controle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do hardware ESP32 (Doit ESP32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DevKit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V1) via Bluetooth.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BACE3D-419A-A247-C021-DF8E4DFC9541}"/>
              </a:ext>
            </a:extLst>
          </p:cNvPr>
          <p:cNvSpPr/>
          <p:nvPr/>
        </p:nvSpPr>
        <p:spPr>
          <a:xfrm>
            <a:off x="7762522" y="2099331"/>
            <a:ext cx="6407957" cy="5159668"/>
          </a:xfrm>
          <a:prstGeom prst="roundRect">
            <a:avLst/>
          </a:prstGeom>
          <a:blipFill>
            <a:blip r:embed="rId3"/>
            <a:stretch>
              <a:fillRect b="-13069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Diagrama&#10;&#10;O conteúdo gerado por IA pode estar incorreto.">
            <a:extLst>
              <a:ext uri="{FF2B5EF4-FFF2-40B4-BE49-F238E27FC236}">
                <a16:creationId xmlns:a16="http://schemas.microsoft.com/office/drawing/2014/main" id="{77C370E4-4051-AE30-0D81-7D20FD6FF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18" y="1121135"/>
            <a:ext cx="4258890" cy="187132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C228812-9BD4-57CA-C2EF-A0E22ECF978A}"/>
              </a:ext>
            </a:extLst>
          </p:cNvPr>
          <p:cNvSpPr txBox="1"/>
          <p:nvPr/>
        </p:nvSpPr>
        <p:spPr>
          <a:xfrm>
            <a:off x="2498656" y="2000099"/>
            <a:ext cx="53162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600" b="1" dirty="0" err="1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Transforme</a:t>
            </a:r>
            <a:r>
              <a:rPr lang="en-US" sz="3600" b="1" dirty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3600" b="1" dirty="0" err="1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suas</a:t>
            </a:r>
            <a:r>
              <a:rPr lang="en-US" sz="3600" b="1" dirty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3600" b="1" dirty="0" err="1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ideias</a:t>
            </a:r>
            <a:r>
              <a:rPr lang="en-US" sz="3600" b="1" dirty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3600" b="1" dirty="0" err="1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em</a:t>
            </a:r>
            <a:r>
              <a:rPr lang="en-US" sz="3600" b="1" dirty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3600" b="1" dirty="0" err="1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realidade</a:t>
            </a:r>
            <a:r>
              <a:rPr lang="en-US" sz="3600" b="1" dirty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3600" b="1" dirty="0" err="1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interativa</a:t>
            </a:r>
            <a:r>
              <a:rPr lang="en-US" sz="3600" b="1" dirty="0">
                <a:solidFill>
                  <a:srgbClr val="0099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!</a:t>
            </a:r>
            <a:endParaRPr lang="en-US" sz="3600" b="1" dirty="0">
              <a:solidFill>
                <a:srgbClr val="0099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F6A98D3-6A06-0842-4E1D-B741094A8988}"/>
              </a:ext>
            </a:extLst>
          </p:cNvPr>
          <p:cNvSpPr/>
          <p:nvPr/>
        </p:nvSpPr>
        <p:spPr>
          <a:xfrm>
            <a:off x="4774163" y="706624"/>
            <a:ext cx="9396316" cy="1109341"/>
          </a:xfrm>
          <a:prstGeom prst="roundRect">
            <a:avLst/>
          </a:prstGeom>
          <a:noFill/>
          <a:ln w="57150">
            <a:solidFill>
              <a:srgbClr val="6565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 err="1">
                <a:solidFill>
                  <a:srgbClr val="9337AE"/>
                </a:solidFill>
                <a:ea typeface="Inconsolata Bold" pitchFamily="34" charset="-122"/>
              </a:rPr>
              <a:t>Controlar</a:t>
            </a:r>
            <a:r>
              <a:rPr lang="en-US" sz="5400" b="1" dirty="0">
                <a:solidFill>
                  <a:srgbClr val="9337AE"/>
                </a:solidFill>
                <a:ea typeface="Inconsolata Bold" pitchFamily="34" charset="-122"/>
              </a:rPr>
              <a:t> o ESP32 via Bluetooth</a:t>
            </a:r>
          </a:p>
          <a:p>
            <a:r>
              <a:rPr lang="en-US" dirty="0">
                <a:solidFill>
                  <a:srgbClr val="687A3F"/>
                </a:solidFill>
                <a:ea typeface="Poppins"/>
                <a:cs typeface="Poppins"/>
                <a:sym typeface="Poppins"/>
              </a:rPr>
              <a:t>Prof. Massaki de Oliveira Igarashi</a:t>
            </a:r>
            <a:endParaRPr lang="pt-BR" dirty="0"/>
          </a:p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6622"/>
            <a:ext cx="12461767" cy="440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Desvendando o ESP32 e a Conectividade Bluetooth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053340" y="2924750"/>
            <a:ext cx="7945608" cy="183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6439340" y="4931028"/>
            <a:ext cx="6964687" cy="1044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6530394" y="7110903"/>
            <a:ext cx="7644275" cy="838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endParaRPr lang="en-US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50B0764-2DCD-AE09-46ED-FBB205FFA581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Circuito eletrônico em fundo preto&#10;&#10;O conteúdo gerado por IA pode estar incorreto.">
            <a:extLst>
              <a:ext uri="{FF2B5EF4-FFF2-40B4-BE49-F238E27FC236}">
                <a16:creationId xmlns:a16="http://schemas.microsoft.com/office/drawing/2014/main" id="{FB1AD31F-A531-E1DE-B6CF-199AB562C3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8" t="3812" r="5121" b="4965"/>
          <a:stretch>
            <a:fillRect/>
          </a:stretch>
        </p:blipFill>
        <p:spPr>
          <a:xfrm>
            <a:off x="759381" y="2474092"/>
            <a:ext cx="5877816" cy="5755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FB95D33-CBF4-3E74-A966-2DC0F5DBF42A}"/>
              </a:ext>
            </a:extLst>
          </p:cNvPr>
          <p:cNvSpPr txBox="1"/>
          <p:nvPr/>
        </p:nvSpPr>
        <p:spPr>
          <a:xfrm>
            <a:off x="5984418" y="1737008"/>
            <a:ext cx="8190251" cy="2232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SzPct val="100000"/>
              <a:buChar char="•"/>
            </a:pPr>
            <a:r>
              <a:rPr lang="en-US" sz="3200" b="1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ESP32-WROOM-32D:</a:t>
            </a:r>
            <a:r>
              <a:rPr lang="en-US" sz="32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Um </a:t>
            </a:r>
            <a:r>
              <a:rPr lang="en-US" sz="32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microcontrolador</a:t>
            </a:r>
            <a:r>
              <a:rPr lang="en-US" sz="32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versátil</a:t>
            </a:r>
            <a:r>
              <a:rPr lang="en-US" sz="32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com </a:t>
            </a:r>
            <a:r>
              <a:rPr lang="en-US" sz="3200" dirty="0">
                <a:solidFill>
                  <a:srgbClr val="F94CAF"/>
                </a:solidFill>
                <a:ea typeface="Fira Sans" pitchFamily="34" charset="-122"/>
                <a:cs typeface="Fira Sans" pitchFamily="34" charset="-120"/>
              </a:rPr>
              <a:t>Bluetooth e Wi-Fi </a:t>
            </a:r>
            <a:r>
              <a:rPr lang="en-US" sz="3200" dirty="0" err="1">
                <a:solidFill>
                  <a:srgbClr val="F94CAF"/>
                </a:solidFill>
                <a:ea typeface="Fira Sans" pitchFamily="34" charset="-122"/>
                <a:cs typeface="Fira Sans" pitchFamily="34" charset="-120"/>
              </a:rPr>
              <a:t>integrados</a:t>
            </a:r>
            <a:r>
              <a:rPr lang="en-US" sz="32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, ideal para </a:t>
            </a:r>
            <a:r>
              <a:rPr lang="en-US" sz="32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projetos</a:t>
            </a:r>
            <a:r>
              <a:rPr lang="en-US" sz="32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de IoT e </a:t>
            </a:r>
            <a:r>
              <a:rPr lang="en-US" sz="32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controle</a:t>
            </a:r>
            <a:r>
              <a:rPr lang="en-US" sz="32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32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remoto</a:t>
            </a:r>
            <a:r>
              <a:rPr lang="en-US" sz="32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.</a:t>
            </a:r>
            <a:endParaRPr lang="en-US" sz="32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4C47F4E-FC32-FE1F-F4FD-06A1D5EA5CDF}"/>
              </a:ext>
            </a:extLst>
          </p:cNvPr>
          <p:cNvSpPr txBox="1"/>
          <p:nvPr/>
        </p:nvSpPr>
        <p:spPr>
          <a:xfrm>
            <a:off x="386034" y="1947754"/>
            <a:ext cx="52294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O hardware ESP32 (Doit ESP32 </a:t>
            </a:r>
            <a:r>
              <a:rPr lang="en-US" sz="2200" b="1" dirty="0" err="1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DevKit</a:t>
            </a:r>
            <a:r>
              <a:rPr lang="en-US" sz="2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V1):</a:t>
            </a:r>
            <a:endParaRPr lang="pt-B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1A4F9C9-13F5-1EE0-8ADC-0A4A14C4E71E}"/>
              </a:ext>
            </a:extLst>
          </p:cNvPr>
          <p:cNvSpPr txBox="1"/>
          <p:nvPr/>
        </p:nvSpPr>
        <p:spPr>
          <a:xfrm>
            <a:off x="5984417" y="4233037"/>
            <a:ext cx="8190251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Bluetooth Serial (SPP):</a:t>
            </a:r>
            <a:r>
              <a:rPr lang="en-US" sz="20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Protocolo</a:t>
            </a:r>
            <a:r>
              <a:rPr lang="en-US" sz="20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comunicação</a:t>
            </a:r>
            <a:r>
              <a:rPr lang="en-US" sz="20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simples e </a:t>
            </a:r>
            <a:r>
              <a:rPr lang="en-US" sz="20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eficiente</a:t>
            </a:r>
            <a:r>
              <a:rPr lang="en-US" sz="20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perfeito</a:t>
            </a:r>
            <a:r>
              <a:rPr lang="en-US" sz="20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para </a:t>
            </a:r>
            <a:r>
              <a:rPr lang="en-US" sz="20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troca</a:t>
            </a:r>
            <a:r>
              <a:rPr lang="en-US" sz="20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de dados entre o </a:t>
            </a:r>
            <a:r>
              <a:rPr lang="en-US" sz="20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aplicativo</a:t>
            </a:r>
            <a:r>
              <a:rPr lang="en-US" sz="20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e a </a:t>
            </a:r>
            <a:r>
              <a:rPr lang="en-US" sz="20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placa</a:t>
            </a:r>
            <a:r>
              <a:rPr lang="en-US" sz="20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.</a:t>
            </a:r>
            <a:endParaRPr lang="en-US" sz="2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5B86F12-13AE-88A5-A3B7-2741BD2CEBFF}"/>
              </a:ext>
            </a:extLst>
          </p:cNvPr>
          <p:cNvSpPr txBox="1"/>
          <p:nvPr/>
        </p:nvSpPr>
        <p:spPr>
          <a:xfrm>
            <a:off x="5518673" y="5339058"/>
            <a:ext cx="8621537" cy="2610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r">
              <a:lnSpc>
                <a:spcPct val="150000"/>
              </a:lnSpc>
              <a:buSzPct val="100000"/>
              <a:buChar char="•"/>
            </a:pPr>
            <a:r>
              <a:rPr lang="en-US" sz="2800" b="1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Permissões</a:t>
            </a:r>
            <a:r>
              <a:rPr lang="en-US" sz="2800" b="1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Android 12+: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garantir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o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funcionamento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seu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aplicativo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precisará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F94CAF"/>
                </a:solidFill>
                <a:ea typeface="Fira Sans" pitchFamily="34" charset="-122"/>
                <a:cs typeface="Fira Sans" pitchFamily="34" charset="-120"/>
              </a:rPr>
              <a:t>solicitar</a:t>
            </a:r>
            <a:r>
              <a:rPr lang="en-US" sz="2800" dirty="0">
                <a:solidFill>
                  <a:srgbClr val="F94CAF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F94CAF"/>
                </a:solidFill>
                <a:ea typeface="Fira Sans" pitchFamily="34" charset="-122"/>
                <a:cs typeface="Fira Sans" pitchFamily="34" charset="-120"/>
              </a:rPr>
              <a:t>permissões</a:t>
            </a:r>
            <a:r>
              <a:rPr lang="en-US" sz="2800" dirty="0">
                <a:solidFill>
                  <a:srgbClr val="F94CAF"/>
                </a:solidFill>
                <a:ea typeface="Fira Sans" pitchFamily="34" charset="-122"/>
                <a:cs typeface="Fira Sans" pitchFamily="34" charset="-120"/>
              </a:rPr>
              <a:t> de Bluetooth </a:t>
            </a:r>
            <a:r>
              <a:rPr lang="en-US" sz="2800" dirty="0" err="1">
                <a:solidFill>
                  <a:srgbClr val="F94CAF"/>
                </a:solidFill>
                <a:ea typeface="Fira Sans" pitchFamily="34" charset="-122"/>
                <a:cs typeface="Fira Sans" pitchFamily="34" charset="-120"/>
              </a:rPr>
              <a:t>em</a:t>
            </a:r>
            <a:r>
              <a:rPr lang="en-US" sz="2800" dirty="0">
                <a:solidFill>
                  <a:srgbClr val="F94CAF"/>
                </a:solidFill>
                <a:ea typeface="Fira Sans" pitchFamily="34" charset="-122"/>
                <a:cs typeface="Fira Sans" pitchFamily="34" charset="-120"/>
              </a:rPr>
              <a:t> tempo de </a:t>
            </a:r>
            <a:r>
              <a:rPr lang="en-US" sz="2800" dirty="0" err="1">
                <a:solidFill>
                  <a:srgbClr val="F94CAF"/>
                </a:solidFill>
                <a:ea typeface="Fira Sans" pitchFamily="34" charset="-122"/>
                <a:cs typeface="Fira Sans" pitchFamily="34" charset="-120"/>
              </a:rPr>
              <a:t>execução</a:t>
            </a:r>
            <a:endParaRPr lang="en-US" sz="2800" dirty="0">
              <a:solidFill>
                <a:srgbClr val="F94CAF"/>
              </a:solidFill>
              <a:ea typeface="Fira Sans" pitchFamily="34" charset="-122"/>
              <a:cs typeface="Fira Sans" pitchFamily="34" charset="-120"/>
            </a:endParaRPr>
          </a:p>
          <a:p>
            <a:pPr algn="r">
              <a:lnSpc>
                <a:spcPct val="150000"/>
              </a:lnSpc>
              <a:buSzPct val="100000"/>
            </a:pP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em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dispositivos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Android 12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ou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superiores</a:t>
            </a:r>
            <a:r>
              <a:rPr lang="en-US" sz="28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.</a:t>
            </a:r>
            <a:endParaRPr lang="en-US" sz="2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"/>
          <p:cNvSpPr/>
          <p:nvPr/>
        </p:nvSpPr>
        <p:spPr>
          <a:xfrm>
            <a:off x="793790" y="2430542"/>
            <a:ext cx="6424970" cy="2190274"/>
          </a:xfrm>
          <a:prstGeom prst="roundRect">
            <a:avLst>
              <a:gd name="adj" fmla="val 1320"/>
            </a:avLst>
          </a:prstGeom>
          <a:solidFill>
            <a:srgbClr val="F5ECD3"/>
          </a:solidFill>
          <a:ln/>
        </p:spPr>
        <p:txBody>
          <a:bodyPr/>
          <a:lstStyle/>
          <a:p>
            <a:endParaRPr lang="pt-BR" sz="160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2" y="2623304"/>
            <a:ext cx="578406" cy="578406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619" y="2749868"/>
            <a:ext cx="260271" cy="3252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24025" y="281969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  <a:cs typeface="Inconsolata Bold" pitchFamily="34" charset="-120"/>
              </a:rPr>
              <a:t>ListPicker</a:t>
            </a:r>
            <a:endParaRPr lang="en-US" sz="2800" dirty="0">
              <a:solidFill>
                <a:srgbClr val="9337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 4"/>
          <p:cNvSpPr/>
          <p:nvPr/>
        </p:nvSpPr>
        <p:spPr>
          <a:xfrm>
            <a:off x="986552" y="3394472"/>
            <a:ext cx="6039445" cy="1033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sz="2600" dirty="0">
                <a:solidFill>
                  <a:srgbClr val="9337AE"/>
                </a:solidFill>
                <a:ea typeface="Fira Sans" pitchFamily="34" charset="-122"/>
                <a:cs typeface="Fira Sans" pitchFamily="34" charset="-120"/>
              </a:rPr>
              <a:t>Componente crucial para </a:t>
            </a:r>
            <a:r>
              <a:rPr lang="en-US" sz="2600" b="1" dirty="0" err="1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permite</a:t>
            </a:r>
            <a:r>
              <a:rPr lang="en-US" sz="2600" b="1" dirty="0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600" b="1" dirty="0" err="1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ao</a:t>
            </a:r>
            <a:r>
              <a:rPr lang="en-US" sz="2600" b="1" dirty="0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600" b="1" dirty="0" err="1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usuário</a:t>
            </a:r>
            <a:r>
              <a:rPr lang="en-US" sz="2600" b="1" dirty="0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600" b="1" dirty="0" err="1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selecionr</a:t>
            </a:r>
            <a:r>
              <a:rPr lang="en-US" sz="2600" b="1" dirty="0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Fira Sans" pitchFamily="34" charset="-122"/>
                <a:cs typeface="Fira Sans" pitchFamily="34" charset="-120"/>
              </a:rPr>
              <a:t> o dispositivo Bluetooth </a:t>
            </a:r>
            <a:r>
              <a:rPr lang="en-US" sz="2600" dirty="0">
                <a:solidFill>
                  <a:srgbClr val="9337AE"/>
                </a:solidFill>
                <a:ea typeface="Fira Sans" pitchFamily="34" charset="-122"/>
                <a:cs typeface="Fira Sans" pitchFamily="34" charset="-120"/>
              </a:rPr>
              <a:t>disponível para conexão.</a:t>
            </a:r>
            <a:endParaRPr lang="en-US" sz="2600" dirty="0">
              <a:solidFill>
                <a:srgbClr val="9337AE"/>
              </a:solidFill>
            </a:endParaRPr>
          </a:p>
        </p:txBody>
      </p:sp>
      <p:sp>
        <p:nvSpPr>
          <p:cNvPr id="9" name="Shape 5"/>
          <p:cNvSpPr/>
          <p:nvPr/>
        </p:nvSpPr>
        <p:spPr>
          <a:xfrm>
            <a:off x="7411522" y="2430542"/>
            <a:ext cx="6425089" cy="2190274"/>
          </a:xfrm>
          <a:prstGeom prst="roundRect">
            <a:avLst>
              <a:gd name="adj" fmla="val 1320"/>
            </a:avLst>
          </a:prstGeom>
          <a:solidFill>
            <a:srgbClr val="F5ECD3"/>
          </a:solidFill>
          <a:ln/>
        </p:spPr>
        <p:txBody>
          <a:bodyPr/>
          <a:lstStyle/>
          <a:p>
            <a:endParaRPr lang="pt-BR" sz="160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4284" y="2623304"/>
            <a:ext cx="578406" cy="578406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351" y="2749868"/>
            <a:ext cx="260271" cy="32527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41757" y="276189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</a:rPr>
              <a:t>Botões e Labels</a:t>
            </a:r>
          </a:p>
        </p:txBody>
      </p:sp>
      <p:sp>
        <p:nvSpPr>
          <p:cNvPr id="13" name="Text 7"/>
          <p:cNvSpPr/>
          <p:nvPr/>
        </p:nvSpPr>
        <p:spPr>
          <a:xfrm>
            <a:off x="7604284" y="3394472"/>
            <a:ext cx="6039564" cy="10335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sz="2600" dirty="0">
                <a:solidFill>
                  <a:srgbClr val="9337AE"/>
                </a:solidFill>
                <a:ea typeface="Fira Sans" pitchFamily="34" charset="-122"/>
                <a:cs typeface="Fira Sans" pitchFamily="34" charset="-120"/>
              </a:rPr>
              <a:t>Botões para enviar comandos (ex: Ligar/Desligar) e Labels para exibir o status da conexão e feedback do ESP32.</a:t>
            </a:r>
            <a:endParaRPr lang="en-US" sz="2600" dirty="0">
              <a:solidFill>
                <a:srgbClr val="9337AE"/>
              </a:solidFill>
            </a:endParaRPr>
          </a:p>
        </p:txBody>
      </p:sp>
      <p:sp>
        <p:nvSpPr>
          <p:cNvPr id="14" name="Shape 8"/>
          <p:cNvSpPr/>
          <p:nvPr/>
        </p:nvSpPr>
        <p:spPr>
          <a:xfrm>
            <a:off x="793790" y="4813578"/>
            <a:ext cx="6424970" cy="2498646"/>
          </a:xfrm>
          <a:prstGeom prst="roundRect">
            <a:avLst>
              <a:gd name="adj" fmla="val 1157"/>
            </a:avLst>
          </a:prstGeom>
          <a:solidFill>
            <a:srgbClr val="F5ECD3"/>
          </a:solidFill>
          <a:ln/>
        </p:spPr>
        <p:txBody>
          <a:bodyPr/>
          <a:lstStyle/>
          <a:p>
            <a:endParaRPr lang="pt-BR" sz="160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552" y="5006340"/>
            <a:ext cx="578406" cy="578406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5619" y="5132903"/>
            <a:ext cx="260271" cy="32527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724025" y="5132903"/>
            <a:ext cx="362252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 err="1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</a:rPr>
              <a:t>Componentes</a:t>
            </a:r>
            <a:r>
              <a:rPr lang="en-US" sz="2800" b="1" dirty="0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</a:rPr>
              <a:t> </a:t>
            </a:r>
            <a:r>
              <a:rPr lang="en-US" sz="2800" b="1" dirty="0" err="1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</a:rPr>
              <a:t>Invisíveis</a:t>
            </a:r>
            <a:endParaRPr lang="en-US" sz="2800" b="1" dirty="0">
              <a:solidFill>
                <a:srgbClr val="9337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Inconsolata Bold" pitchFamily="34" charset="-122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986551" y="5919914"/>
            <a:ext cx="603944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600" b="1" dirty="0">
                <a:solidFill>
                  <a:srgbClr val="9337AE"/>
                </a:solidFill>
                <a:ea typeface="Fira Sans" pitchFamily="34" charset="-122"/>
                <a:cs typeface="Fira Sans" pitchFamily="34" charset="-120"/>
              </a:rPr>
              <a:t>BluetoothClient</a:t>
            </a:r>
            <a:r>
              <a:rPr lang="en-US" sz="2600" dirty="0">
                <a:solidFill>
                  <a:srgbClr val="9337AE"/>
                </a:solidFill>
                <a:ea typeface="Fira Sans" pitchFamily="34" charset="-122"/>
                <a:cs typeface="Fira Sans" pitchFamily="34" charset="-120"/>
              </a:rPr>
              <a:t> (para gerenciar a conexão) e </a:t>
            </a:r>
            <a:r>
              <a:rPr lang="en-US" sz="2600" b="1" dirty="0">
                <a:solidFill>
                  <a:srgbClr val="9337AE"/>
                </a:solidFill>
                <a:ea typeface="Fira Sans" pitchFamily="34" charset="-122"/>
                <a:cs typeface="Fira Sans" pitchFamily="34" charset="-120"/>
              </a:rPr>
              <a:t>Clock</a:t>
            </a:r>
            <a:r>
              <a:rPr lang="en-US" sz="2600" dirty="0">
                <a:solidFill>
                  <a:srgbClr val="9337AE"/>
                </a:solidFill>
                <a:ea typeface="Fira Sans" pitchFamily="34" charset="-122"/>
                <a:cs typeface="Fira Sans" pitchFamily="34" charset="-120"/>
              </a:rPr>
              <a:t> (para checagens periódicas e timers).</a:t>
            </a:r>
            <a:endParaRPr lang="en-US" sz="2600" dirty="0">
              <a:solidFill>
                <a:srgbClr val="9337AE"/>
              </a:solidFill>
            </a:endParaRPr>
          </a:p>
        </p:txBody>
      </p:sp>
      <p:sp>
        <p:nvSpPr>
          <p:cNvPr id="19" name="Shape 11"/>
          <p:cNvSpPr/>
          <p:nvPr/>
        </p:nvSpPr>
        <p:spPr>
          <a:xfrm>
            <a:off x="7411522" y="4813578"/>
            <a:ext cx="6425089" cy="2498646"/>
          </a:xfrm>
          <a:prstGeom prst="roundRect">
            <a:avLst>
              <a:gd name="adj" fmla="val 1157"/>
            </a:avLst>
          </a:prstGeom>
          <a:solidFill>
            <a:srgbClr val="F5ECD3"/>
          </a:solidFill>
          <a:ln/>
        </p:spPr>
        <p:txBody>
          <a:bodyPr/>
          <a:lstStyle/>
          <a:p>
            <a:endParaRPr lang="pt-BR" sz="16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4284" y="5006340"/>
            <a:ext cx="578406" cy="578406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351" y="5132903"/>
            <a:ext cx="260271" cy="325279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8341757" y="5144928"/>
            <a:ext cx="283063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800" b="1" dirty="0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</a:rPr>
              <a:t>Design </a:t>
            </a:r>
            <a:r>
              <a:rPr lang="en-US" sz="2800" b="1" dirty="0" err="1">
                <a:solidFill>
                  <a:srgbClr val="9337A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Inconsolata Bold" pitchFamily="34" charset="-122"/>
              </a:rPr>
              <a:t>Responsivo</a:t>
            </a:r>
            <a:endParaRPr lang="en-US" sz="2800" b="1" dirty="0">
              <a:solidFill>
                <a:srgbClr val="9337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Inconsolata Bold" pitchFamily="34" charset="-122"/>
            </a:endParaRPr>
          </a:p>
        </p:txBody>
      </p:sp>
      <p:sp>
        <p:nvSpPr>
          <p:cNvPr id="23" name="Text 13"/>
          <p:cNvSpPr/>
          <p:nvPr/>
        </p:nvSpPr>
        <p:spPr>
          <a:xfrm>
            <a:off x="7604284" y="5835148"/>
            <a:ext cx="5896563" cy="1284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00"/>
              </a:lnSpc>
              <a:buNone/>
            </a:pPr>
            <a:r>
              <a:rPr lang="en-US" sz="2600" dirty="0">
                <a:solidFill>
                  <a:srgbClr val="9337AE"/>
                </a:solidFill>
                <a:ea typeface="Fira Sans" pitchFamily="34" charset="-122"/>
                <a:cs typeface="Fira Sans" pitchFamily="34" charset="-120"/>
              </a:rPr>
              <a:t>Ajuste as propriedades dos componentes (tamanho, alinhamento) para garantir uma experiência de usuário agradável em diferentes telas.</a:t>
            </a:r>
            <a:endParaRPr lang="en-US" sz="2600" dirty="0">
              <a:solidFill>
                <a:srgbClr val="9337AE"/>
              </a:solidFill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414769-1EAE-5117-87B8-9865CF03CD9E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7" name="Text 0">
            <a:extLst>
              <a:ext uri="{FF2B5EF4-FFF2-40B4-BE49-F238E27FC236}">
                <a16:creationId xmlns:a16="http://schemas.microsoft.com/office/drawing/2014/main" id="{7ABFFD34-E202-1669-599C-D0ADB628F5F9}"/>
              </a:ext>
            </a:extLst>
          </p:cNvPr>
          <p:cNvSpPr/>
          <p:nvPr/>
        </p:nvSpPr>
        <p:spPr>
          <a:xfrm>
            <a:off x="836317" y="609005"/>
            <a:ext cx="1253120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Passo 1: Criando o Layout do App no MIT App Inventor</a:t>
            </a:r>
            <a:endParaRPr lang="en-US" sz="4000" dirty="0"/>
          </a:p>
        </p:txBody>
      </p:sp>
      <p:sp>
        <p:nvSpPr>
          <p:cNvPr id="28" name="Text 1">
            <a:extLst>
              <a:ext uri="{FF2B5EF4-FFF2-40B4-BE49-F238E27FC236}">
                <a16:creationId xmlns:a16="http://schemas.microsoft.com/office/drawing/2014/main" id="{79EF9C6F-0EC4-7D33-4EDA-F857227FFC67}"/>
              </a:ext>
            </a:extLst>
          </p:cNvPr>
          <p:cNvSpPr/>
          <p:nvPr/>
        </p:nvSpPr>
        <p:spPr>
          <a:xfrm>
            <a:off x="836317" y="1596985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A interface é a porta de entrada do usuário. Desenvolveremos um layout intuitivo e funcional.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5B94F-A101-AAEC-3946-F847E6778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Agrupar 42">
            <a:extLst>
              <a:ext uri="{FF2B5EF4-FFF2-40B4-BE49-F238E27FC236}">
                <a16:creationId xmlns:a16="http://schemas.microsoft.com/office/drawing/2014/main" id="{D32922DE-8C52-87B1-ED93-32B60C3CC9AF}"/>
              </a:ext>
            </a:extLst>
          </p:cNvPr>
          <p:cNvGrpSpPr/>
          <p:nvPr/>
        </p:nvGrpSpPr>
        <p:grpSpPr>
          <a:xfrm>
            <a:off x="451182" y="555139"/>
            <a:ext cx="14179218" cy="7674461"/>
            <a:chOff x="451182" y="555139"/>
            <a:chExt cx="14179218" cy="7674461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092C07E6-CE25-395D-823C-88F36F6D9072}"/>
                </a:ext>
              </a:extLst>
            </p:cNvPr>
            <p:cNvSpPr/>
            <p:nvPr/>
          </p:nvSpPr>
          <p:spPr>
            <a:xfrm>
              <a:off x="12823115" y="7562626"/>
              <a:ext cx="1807285" cy="666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25" name="Text 0">
              <a:extLst>
                <a:ext uri="{FF2B5EF4-FFF2-40B4-BE49-F238E27FC236}">
                  <a16:creationId xmlns:a16="http://schemas.microsoft.com/office/drawing/2014/main" id="{0610E749-13F0-6F42-6616-9196BB8D6E2D}"/>
                </a:ext>
              </a:extLst>
            </p:cNvPr>
            <p:cNvSpPr/>
            <p:nvPr/>
          </p:nvSpPr>
          <p:spPr>
            <a:xfrm>
              <a:off x="451182" y="555139"/>
              <a:ext cx="12531209" cy="60245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4700"/>
                </a:lnSpc>
                <a:buNone/>
              </a:pPr>
              <a:r>
                <a:rPr lang="en-US" sz="4000" b="1" dirty="0">
                  <a:solidFill>
                    <a:srgbClr val="000000"/>
                  </a:solidFill>
                  <a:ea typeface="Inconsolata Bold" pitchFamily="34" charset="-122"/>
                  <a:cs typeface="Inconsolata Bold" pitchFamily="34" charset="-120"/>
                </a:rPr>
                <a:t>Passo 1: Criando o Layout do App no MIT App Inventor</a:t>
              </a:r>
              <a:endParaRPr lang="en-US" sz="4000" dirty="0"/>
            </a:p>
          </p:txBody>
        </p:sp>
        <p:sp>
          <p:nvSpPr>
            <p:cNvPr id="26" name="Text 1">
              <a:extLst>
                <a:ext uri="{FF2B5EF4-FFF2-40B4-BE49-F238E27FC236}">
                  <a16:creationId xmlns:a16="http://schemas.microsoft.com/office/drawing/2014/main" id="{B7A69D6F-F414-07A6-CA01-2675A2BD1B1F}"/>
                </a:ext>
              </a:extLst>
            </p:cNvPr>
            <p:cNvSpPr/>
            <p:nvPr/>
          </p:nvSpPr>
          <p:spPr>
            <a:xfrm>
              <a:off x="480554" y="1144556"/>
              <a:ext cx="13042821" cy="308372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00"/>
                </a:lnSpc>
                <a:buNone/>
              </a:pPr>
              <a:r>
                <a:rPr lang="en-US" sz="1600" dirty="0">
                  <a:solidFill>
                    <a:srgbClr val="000000"/>
                  </a:solidFill>
                  <a:ea typeface="Fira Sans" pitchFamily="34" charset="-122"/>
                  <a:cs typeface="Fira Sans" pitchFamily="34" charset="-120"/>
                </a:rPr>
                <a:t>A interface é a porta de entrada do usuário. Desenvolveremos um layout intuitivo e funcional.</a:t>
              </a:r>
              <a:endParaRPr lang="en-US" sz="1600" dirty="0"/>
            </a:p>
          </p:txBody>
        </p:sp>
        <p:pic>
          <p:nvPicPr>
            <p:cNvPr id="28" name="Imagem 27" descr="Interface gráfica do usuário, Site&#10;&#10;O conteúdo gerado por IA pode estar incorreto.">
              <a:extLst>
                <a:ext uri="{FF2B5EF4-FFF2-40B4-BE49-F238E27FC236}">
                  <a16:creationId xmlns:a16="http://schemas.microsoft.com/office/drawing/2014/main" id="{D5F04024-6513-A30B-596D-7B65E70C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481" y="1573619"/>
              <a:ext cx="13443437" cy="62672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F8FE7BBA-31E7-2720-3202-B95107BBE7CB}"/>
                </a:ext>
              </a:extLst>
            </p:cNvPr>
            <p:cNvSpPr/>
            <p:nvPr/>
          </p:nvSpPr>
          <p:spPr>
            <a:xfrm>
              <a:off x="4196331" y="2462066"/>
              <a:ext cx="6223575" cy="173779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2" name="Imagem 31" descr="Interface gráfica do usuário, Aplicativo, Word&#10;&#10;O conteúdo gerado por IA pode estar incorreto.">
              <a:extLst>
                <a:ext uri="{FF2B5EF4-FFF2-40B4-BE49-F238E27FC236}">
                  <a16:creationId xmlns:a16="http://schemas.microsoft.com/office/drawing/2014/main" id="{5B8F727B-6975-60D5-9433-D6B76EF33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0005" b="82864"/>
            <a:stretch>
              <a:fillRect/>
            </a:stretch>
          </p:blipFill>
          <p:spPr>
            <a:xfrm>
              <a:off x="4476324" y="2558063"/>
              <a:ext cx="5275921" cy="1427765"/>
            </a:xfrm>
            <a:prstGeom prst="rect">
              <a:avLst/>
            </a:prstGeom>
          </p:spPr>
        </p:pic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55C90DF0-4027-EDF4-8EE8-207484837C64}"/>
                </a:ext>
              </a:extLst>
            </p:cNvPr>
            <p:cNvSpPr/>
            <p:nvPr/>
          </p:nvSpPr>
          <p:spPr>
            <a:xfrm>
              <a:off x="2062716" y="1681858"/>
              <a:ext cx="1275907" cy="561612"/>
            </a:xfrm>
            <a:prstGeom prst="roundRect">
              <a:avLst/>
            </a:prstGeom>
            <a:noFill/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Balão de Fala: Retângulo com Cantos Arredondados 35">
              <a:extLst>
                <a:ext uri="{FF2B5EF4-FFF2-40B4-BE49-F238E27FC236}">
                  <a16:creationId xmlns:a16="http://schemas.microsoft.com/office/drawing/2014/main" id="{0ECF8CAD-7892-FD28-67CC-9EFDCA237BC7}"/>
                </a:ext>
              </a:extLst>
            </p:cNvPr>
            <p:cNvSpPr/>
            <p:nvPr/>
          </p:nvSpPr>
          <p:spPr>
            <a:xfrm>
              <a:off x="3529031" y="1440967"/>
              <a:ext cx="585770" cy="510362"/>
            </a:xfrm>
            <a:prstGeom prst="wedgeRoundRectCallout">
              <a:avLst>
                <a:gd name="adj1" fmla="val -107363"/>
                <a:gd name="adj2" fmla="val 48999"/>
                <a:gd name="adj3" fmla="val 16667"/>
              </a:avLst>
            </a:prstGeom>
            <a:solidFill>
              <a:srgbClr val="F88D34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1º</a:t>
              </a:r>
            </a:p>
          </p:txBody>
        </p:sp>
        <p:sp>
          <p:nvSpPr>
            <p:cNvPr id="37" name="Balão de Fala: Retângulo com Cantos Arredondados 36">
              <a:extLst>
                <a:ext uri="{FF2B5EF4-FFF2-40B4-BE49-F238E27FC236}">
                  <a16:creationId xmlns:a16="http://schemas.microsoft.com/office/drawing/2014/main" id="{EB772F8D-674A-3E3A-DF99-5E987C15A9A5}"/>
                </a:ext>
              </a:extLst>
            </p:cNvPr>
            <p:cNvSpPr/>
            <p:nvPr/>
          </p:nvSpPr>
          <p:spPr>
            <a:xfrm>
              <a:off x="6328938" y="2558063"/>
              <a:ext cx="585770" cy="387156"/>
            </a:xfrm>
            <a:prstGeom prst="wedgeRoundRectCallout">
              <a:avLst>
                <a:gd name="adj1" fmla="val -87396"/>
                <a:gd name="adj2" fmla="val 92940"/>
                <a:gd name="adj3" fmla="val 16667"/>
              </a:avLst>
            </a:prstGeom>
            <a:solidFill>
              <a:srgbClr val="F88D34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2º</a:t>
              </a:r>
            </a:p>
          </p:txBody>
        </p:sp>
        <p:sp>
          <p:nvSpPr>
            <p:cNvPr id="38" name="Retângulo: Cantos Arredondados 37">
              <a:extLst>
                <a:ext uri="{FF2B5EF4-FFF2-40B4-BE49-F238E27FC236}">
                  <a16:creationId xmlns:a16="http://schemas.microsoft.com/office/drawing/2014/main" id="{7A6FA2A5-4D30-F7A6-81C2-A2CB6A058C7E}"/>
                </a:ext>
              </a:extLst>
            </p:cNvPr>
            <p:cNvSpPr/>
            <p:nvPr/>
          </p:nvSpPr>
          <p:spPr>
            <a:xfrm>
              <a:off x="5370294" y="4349348"/>
              <a:ext cx="3263343" cy="2457263"/>
            </a:xfrm>
            <a:prstGeom prst="round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0" name="Imagem 39" descr="Interface gráfica do usuário, Texto, Aplicativo, chat ou mensagem de texto&#10;&#10;O conteúdo gerado por IA pode estar incorreto.">
              <a:extLst>
                <a:ext uri="{FF2B5EF4-FFF2-40B4-BE49-F238E27FC236}">
                  <a16:creationId xmlns:a16="http://schemas.microsoft.com/office/drawing/2014/main" id="{7D16AAC0-B2F0-69B8-7856-8435F33BA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3059" y="4373025"/>
              <a:ext cx="2763298" cy="243358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2" name="Balão de Fala: Retângulo com Cantos Arredondados 41">
              <a:extLst>
                <a:ext uri="{FF2B5EF4-FFF2-40B4-BE49-F238E27FC236}">
                  <a16:creationId xmlns:a16="http://schemas.microsoft.com/office/drawing/2014/main" id="{92F8834C-D713-C5D1-D85F-B1A11C84B618}"/>
                </a:ext>
              </a:extLst>
            </p:cNvPr>
            <p:cNvSpPr/>
            <p:nvPr/>
          </p:nvSpPr>
          <p:spPr>
            <a:xfrm>
              <a:off x="8802512" y="4917111"/>
              <a:ext cx="585770" cy="387156"/>
            </a:xfrm>
            <a:prstGeom prst="wedgeRoundRectCallout">
              <a:avLst>
                <a:gd name="adj1" fmla="val -87396"/>
                <a:gd name="adj2" fmla="val 92940"/>
                <a:gd name="adj3" fmla="val 16667"/>
              </a:avLst>
            </a:prstGeom>
            <a:solidFill>
              <a:srgbClr val="F88D34"/>
            </a:solidFill>
            <a:ln>
              <a:noFill/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3º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807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35F16-E677-3141-AFF9-2AA6EBFC6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D993ED43-4E5C-EA46-2D21-C454A2FFD175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FF762D3B-D00F-C30E-54F8-91F749022200}"/>
              </a:ext>
            </a:extLst>
          </p:cNvPr>
          <p:cNvSpPr/>
          <p:nvPr/>
        </p:nvSpPr>
        <p:spPr>
          <a:xfrm>
            <a:off x="459799" y="528565"/>
            <a:ext cx="1253120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Passo 1: Criando o Layout do App no MIT App Inventor</a:t>
            </a:r>
            <a:endParaRPr lang="en-US" sz="4000" dirty="0"/>
          </a:p>
        </p:txBody>
      </p:sp>
      <p:pic>
        <p:nvPicPr>
          <p:cNvPr id="3" name="Imagem 2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63BF0EE4-499D-39F9-A164-8DD1221F9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33" y="1394995"/>
            <a:ext cx="13142934" cy="6225600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3A011464-C56B-AEF4-6FFE-0B1778C39CA0}"/>
              </a:ext>
            </a:extLst>
          </p:cNvPr>
          <p:cNvSpPr/>
          <p:nvPr/>
        </p:nvSpPr>
        <p:spPr>
          <a:xfrm>
            <a:off x="7928386" y="2112694"/>
            <a:ext cx="3087445" cy="1694859"/>
          </a:xfrm>
          <a:prstGeom prst="wedgeRoundRectCallout">
            <a:avLst>
              <a:gd name="adj1" fmla="val 113655"/>
              <a:gd name="adj2" fmla="val -55572"/>
              <a:gd name="adj3" fmla="val 16667"/>
            </a:avLst>
          </a:prstGeom>
          <a:solidFill>
            <a:srgbClr val="D2E7A3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chemeClr val="tx1"/>
                </a:solidFill>
              </a:rPr>
              <a:t>No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Designer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se escolhe e se organiza </a:t>
            </a:r>
            <a:r>
              <a:rPr lang="pt-BR" b="1" dirty="0">
                <a:solidFill>
                  <a:schemeClr val="tx1"/>
                </a:solidFill>
              </a:rPr>
              <a:t>“o que aparece” no aplicativo. </a:t>
            </a:r>
            <a:r>
              <a:rPr lang="pt-BR" dirty="0">
                <a:solidFill>
                  <a:schemeClr val="tx1"/>
                </a:solidFill>
              </a:rPr>
              <a:t>É como montar a “cara do app”, a parte que o usuário vai ver e tocar.</a:t>
            </a:r>
            <a:endParaRPr lang="pt-B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9568248-44D9-79DF-45D4-7EA7DC8B2EB9}"/>
              </a:ext>
            </a:extLst>
          </p:cNvPr>
          <p:cNvSpPr/>
          <p:nvPr/>
        </p:nvSpPr>
        <p:spPr>
          <a:xfrm>
            <a:off x="7928386" y="4114800"/>
            <a:ext cx="4367605" cy="1231750"/>
          </a:xfrm>
          <a:prstGeom prst="wedgeRoundRectCallout">
            <a:avLst>
              <a:gd name="adj1" fmla="val 75599"/>
              <a:gd name="adj2" fmla="val -219583"/>
              <a:gd name="adj3" fmla="val 16667"/>
            </a:avLst>
          </a:prstGeom>
          <a:solidFill>
            <a:srgbClr val="829846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dirty="0">
                <a:solidFill>
                  <a:schemeClr val="tx1"/>
                </a:solidFill>
              </a:rPr>
              <a:t>Nos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Blocos</a:t>
            </a:r>
            <a:r>
              <a:rPr lang="pt-BR" b="1" dirty="0">
                <a:solidFill>
                  <a:schemeClr val="tx1"/>
                </a:solidFill>
              </a:rPr>
              <a:t> </a:t>
            </a:r>
            <a:r>
              <a:rPr lang="pt-BR" dirty="0">
                <a:solidFill>
                  <a:schemeClr val="tx1"/>
                </a:solidFill>
              </a:rPr>
              <a:t>você programa o </a:t>
            </a:r>
            <a:r>
              <a:rPr lang="pt-BR" b="1" dirty="0">
                <a:solidFill>
                  <a:schemeClr val="tx1"/>
                </a:solidFill>
              </a:rPr>
              <a:t>“</a:t>
            </a:r>
            <a:r>
              <a:rPr lang="pt-B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comportamento</a:t>
            </a:r>
            <a:r>
              <a:rPr lang="pt-BR" b="1" dirty="0">
                <a:solidFill>
                  <a:schemeClr val="tx1"/>
                </a:solidFill>
              </a:rPr>
              <a:t>” do app. </a:t>
            </a:r>
            <a:r>
              <a:rPr lang="pt-BR" dirty="0">
                <a:solidFill>
                  <a:schemeClr val="tx1"/>
                </a:solidFill>
              </a:rPr>
              <a:t>Ou seja, o que acontece quando o usuário interage com os elementos criados no Designer.’</a:t>
            </a:r>
            <a:endParaRPr lang="pt-BR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8313C8-A607-0EB1-6540-A54A3F18D765}"/>
              </a:ext>
            </a:extLst>
          </p:cNvPr>
          <p:cNvSpPr txBox="1"/>
          <p:nvPr/>
        </p:nvSpPr>
        <p:spPr>
          <a:xfrm>
            <a:off x="3083055" y="4253621"/>
            <a:ext cx="25060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Componentes</a:t>
            </a:r>
          </a:p>
          <a:p>
            <a:r>
              <a:rPr lang="pt-BR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Ferramentas</a:t>
            </a:r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CE4C93C1-C884-28B9-F37D-098CF530E19F}"/>
              </a:ext>
            </a:extLst>
          </p:cNvPr>
          <p:cNvSpPr/>
          <p:nvPr/>
        </p:nvSpPr>
        <p:spPr>
          <a:xfrm>
            <a:off x="2592593" y="2259106"/>
            <a:ext cx="490462" cy="5163670"/>
          </a:xfrm>
          <a:prstGeom prst="rightBrace">
            <a:avLst>
              <a:gd name="adj1" fmla="val 52200"/>
              <a:gd name="adj2" fmla="val 50000"/>
            </a:avLst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673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576" y="561619"/>
            <a:ext cx="13761306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Passo 2: Programando a Lógica com Blocos no App Inventor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492576" y="2100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Aqui a mágica acontece! Conectaremos a interface visual à inteligência do aplicativo usando blocos de programação.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92576" y="3046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ea typeface="Inconsolata Light" pitchFamily="34" charset="-122"/>
                <a:cs typeface="Inconsolata Light" pitchFamily="34" charset="-120"/>
              </a:rPr>
              <a:t>01</a:t>
            </a:r>
            <a:endParaRPr lang="en-US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6" y="3401669"/>
            <a:ext cx="6407944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92576" y="3575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Conectando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492576" y="4066395"/>
            <a:ext cx="61771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Use blocos para que o </a:t>
            </a:r>
            <a:r>
              <a:rPr lang="en-US" b="1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ListPicker</a:t>
            </a:r>
            <a:r>
              <a:rPr lang="en-US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 escaneie e se conecte ao ESP32 selecionado.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127334" y="304662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ea typeface="Inconsolata Light" pitchFamily="34" charset="-122"/>
                <a:cs typeface="Inconsolata Light" pitchFamily="34" charset="-120"/>
              </a:rPr>
              <a:t>02</a:t>
            </a:r>
            <a:endParaRPr lang="en-US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34" y="3401669"/>
            <a:ext cx="6408063" cy="30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127334" y="35759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Enviando Comandos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7127334" y="4066395"/>
            <a:ext cx="7010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Configure os botões para enviar strings de texto (</a:t>
            </a:r>
            <a:r>
              <a:rPr lang="en-US" b="1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ex: "LIGAR", "DESLIGAR"</a:t>
            </a:r>
            <a:r>
              <a:rPr lang="en-US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) via Bluetooth para o ESP32.</a:t>
            </a:r>
            <a:endParaRPr lang="en-US" dirty="0"/>
          </a:p>
        </p:txBody>
      </p:sp>
      <p:sp>
        <p:nvSpPr>
          <p:cNvPr id="12" name="Text 8"/>
          <p:cNvSpPr/>
          <p:nvPr/>
        </p:nvSpPr>
        <p:spPr>
          <a:xfrm>
            <a:off x="492576" y="51890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ea typeface="Inconsolata Light" pitchFamily="34" charset="-122"/>
                <a:cs typeface="Inconsolata Light" pitchFamily="34" charset="-120"/>
              </a:rPr>
              <a:t>03</a:t>
            </a:r>
            <a:endParaRPr lang="en-US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6" y="5521338"/>
            <a:ext cx="6407944" cy="30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2576" y="5718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Recebendo Feedback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492576" y="6208805"/>
            <a:ext cx="61771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Crie lógica para que o app receba dados do ESP32 e atualize os Labels de status em tempo real.</a:t>
            </a:r>
            <a:endParaRPr lang="en-US" dirty="0"/>
          </a:p>
        </p:txBody>
      </p:sp>
      <p:sp>
        <p:nvSpPr>
          <p:cNvPr id="16" name="Text 11"/>
          <p:cNvSpPr/>
          <p:nvPr/>
        </p:nvSpPr>
        <p:spPr>
          <a:xfrm>
            <a:off x="7127334" y="518903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ea typeface="Inconsolata Light" pitchFamily="34" charset="-122"/>
                <a:cs typeface="Inconsolata Light" pitchFamily="34" charset="-120"/>
              </a:rPr>
              <a:t>04</a:t>
            </a:r>
            <a:endParaRPr lang="en-US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34" y="5521338"/>
            <a:ext cx="6408063" cy="304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127334" y="57183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Tratamento de Erros</a:t>
            </a:r>
            <a:endParaRPr lang="en-US" sz="2400" dirty="0"/>
          </a:p>
        </p:txBody>
      </p:sp>
      <p:sp>
        <p:nvSpPr>
          <p:cNvPr id="19" name="Text 13"/>
          <p:cNvSpPr/>
          <p:nvPr/>
        </p:nvSpPr>
        <p:spPr>
          <a:xfrm>
            <a:off x="7127334" y="6208805"/>
            <a:ext cx="71265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Implemente blocos para gerenciar falhas de conexão ou desconexões inesperadas, alertando o usuário.</a:t>
            </a:r>
            <a:endParaRPr lang="en-US" dirty="0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70DF0BD-4139-5C19-D7B2-F1085C2C059B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750CB-786A-CED5-E0D9-0D02D8403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6DF9663E-C26C-B4B2-7388-C109400BC0B8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sp>
        <p:nvSpPr>
          <p:cNvPr id="25" name="Text 0">
            <a:extLst>
              <a:ext uri="{FF2B5EF4-FFF2-40B4-BE49-F238E27FC236}">
                <a16:creationId xmlns:a16="http://schemas.microsoft.com/office/drawing/2014/main" id="{91A87A68-56C4-3666-9E43-AC1D4578529C}"/>
              </a:ext>
            </a:extLst>
          </p:cNvPr>
          <p:cNvSpPr/>
          <p:nvPr/>
        </p:nvSpPr>
        <p:spPr>
          <a:xfrm>
            <a:off x="836317" y="609005"/>
            <a:ext cx="12531209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Passo 1: Criando o Layout do App no MIT App Inventor</a:t>
            </a:r>
            <a:endParaRPr lang="en-US" sz="4000" dirty="0"/>
          </a:p>
        </p:txBody>
      </p:sp>
      <p:sp>
        <p:nvSpPr>
          <p:cNvPr id="26" name="Text 1">
            <a:extLst>
              <a:ext uri="{FF2B5EF4-FFF2-40B4-BE49-F238E27FC236}">
                <a16:creationId xmlns:a16="http://schemas.microsoft.com/office/drawing/2014/main" id="{14022DDA-E1B9-85E8-4A58-C93243357E65}"/>
              </a:ext>
            </a:extLst>
          </p:cNvPr>
          <p:cNvSpPr/>
          <p:nvPr/>
        </p:nvSpPr>
        <p:spPr>
          <a:xfrm>
            <a:off x="836317" y="1596985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00000"/>
                </a:solidFill>
                <a:ea typeface="Fira Sans" pitchFamily="34" charset="-122"/>
                <a:cs typeface="Fira Sans" pitchFamily="34" charset="-120"/>
              </a:rPr>
              <a:t>A interface é a porta de entrada do usuário. Desenvolveremos um layout intuitivo e funcional.</a:t>
            </a:r>
            <a:endParaRPr lang="en-US" sz="1600" dirty="0"/>
          </a:p>
        </p:txBody>
      </p:sp>
      <p:pic>
        <p:nvPicPr>
          <p:cNvPr id="3" name="Imagem 2" descr="Linha do tempo&#10;&#10;O conteúdo gerado por IA pode estar incorreto.">
            <a:extLst>
              <a:ext uri="{FF2B5EF4-FFF2-40B4-BE49-F238E27FC236}">
                <a16:creationId xmlns:a16="http://schemas.microsoft.com/office/drawing/2014/main" id="{64CD201F-6B1F-89C0-3BAD-BAD07A109D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397" y="2122800"/>
            <a:ext cx="8325725" cy="577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9948" y="424220"/>
            <a:ext cx="5388531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Passo 3: Programando o ESP32 no Arduino IDE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539948" y="938093"/>
            <a:ext cx="13550503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Agora é a vez da placa! Ensinaremos o ESP32 a "ouvir" e "agir" com base nos comandos do app.</a:t>
            </a:r>
            <a:endParaRPr lang="en-US" sz="750" dirty="0"/>
          </a:p>
        </p:txBody>
      </p:sp>
      <p:sp>
        <p:nvSpPr>
          <p:cNvPr id="4" name="Text 2"/>
          <p:cNvSpPr/>
          <p:nvPr/>
        </p:nvSpPr>
        <p:spPr>
          <a:xfrm>
            <a:off x="539948" y="1311473"/>
            <a:ext cx="1504236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Código Essencial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39948" y="1599605"/>
            <a:ext cx="6652974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Configure o Bluetooth Serial no ESP32.</a:t>
            </a:r>
            <a:endParaRPr lang="en-US" sz="750" dirty="0"/>
          </a:p>
        </p:txBody>
      </p:sp>
      <p:sp>
        <p:nvSpPr>
          <p:cNvPr id="6" name="Text 4"/>
          <p:cNvSpPr/>
          <p:nvPr/>
        </p:nvSpPr>
        <p:spPr>
          <a:xfrm>
            <a:off x="539948" y="1794986"/>
            <a:ext cx="6652974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Crie um loop que verifique a chegada de dados via Bluetooth.</a:t>
            </a:r>
            <a:endParaRPr lang="en-US" sz="750" dirty="0"/>
          </a:p>
        </p:txBody>
      </p:sp>
      <p:sp>
        <p:nvSpPr>
          <p:cNvPr id="7" name="Text 5"/>
          <p:cNvSpPr/>
          <p:nvPr/>
        </p:nvSpPr>
        <p:spPr>
          <a:xfrm>
            <a:off x="539948" y="1990368"/>
            <a:ext cx="6652974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condicionais para </a:t>
            </a:r>
            <a:r>
              <a:rPr lang="en-US" sz="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interpretar os comandos</a:t>
            </a:r>
            <a:r>
              <a:rPr lang="en-US" sz="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recebidos (ex: "LIGAR").</a:t>
            </a:r>
            <a:endParaRPr lang="en-US" sz="750" dirty="0"/>
          </a:p>
        </p:txBody>
      </p:sp>
      <p:sp>
        <p:nvSpPr>
          <p:cNvPr id="8" name="Text 6"/>
          <p:cNvSpPr/>
          <p:nvPr/>
        </p:nvSpPr>
        <p:spPr>
          <a:xfrm>
            <a:off x="539948" y="2185749"/>
            <a:ext cx="6652974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250"/>
              </a:lnSpc>
              <a:buSzPct val="100000"/>
              <a:buChar char="•"/>
            </a:pPr>
            <a:r>
              <a:rPr lang="en-US" sz="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Controle os pinos da placa (ex: </a:t>
            </a:r>
            <a:r>
              <a:rPr lang="en-US" sz="75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ligar ou apagar um LED</a:t>
            </a:r>
            <a:r>
              <a:rPr lang="en-US" sz="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conectado ao Pino 2).</a:t>
            </a:r>
            <a:endParaRPr lang="en-US" sz="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48" y="2458879"/>
            <a:ext cx="6652974" cy="665297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45097" y="1311473"/>
            <a:ext cx="1504236" cy="187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Exemplo Prático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7445097" y="1599605"/>
            <a:ext cx="6652974" cy="699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445097" y="1850231"/>
            <a:ext cx="6652974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/>
          </a:p>
        </p:txBody>
      </p:sp>
      <p:sp>
        <p:nvSpPr>
          <p:cNvPr id="13" name="Text 10"/>
          <p:cNvSpPr/>
          <p:nvPr/>
        </p:nvSpPr>
        <p:spPr>
          <a:xfrm>
            <a:off x="7595473" y="2123361"/>
            <a:ext cx="6502598" cy="16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endParaRPr lang="en-US" sz="750" dirty="0"/>
          </a:p>
        </p:txBody>
      </p:sp>
      <p:sp>
        <p:nvSpPr>
          <p:cNvPr id="14" name="Shape 11"/>
          <p:cNvSpPr/>
          <p:nvPr/>
        </p:nvSpPr>
        <p:spPr>
          <a:xfrm>
            <a:off x="7445097" y="2123361"/>
            <a:ext cx="15240" cy="160377"/>
          </a:xfrm>
          <a:prstGeom prst="rect">
            <a:avLst/>
          </a:prstGeom>
          <a:solidFill>
            <a:srgbClr val="F94CA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D16624A-F09F-9EEF-57B9-9B7078C5491A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A14C3EE-A522-FFA2-04BE-81225D493805}"/>
              </a:ext>
            </a:extLst>
          </p:cNvPr>
          <p:cNvSpPr txBox="1"/>
          <p:nvPr/>
        </p:nvSpPr>
        <p:spPr>
          <a:xfrm>
            <a:off x="7460337" y="1384857"/>
            <a:ext cx="6716897" cy="11174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200000"/>
              </a:lnSpc>
              <a:buNone/>
            </a:pP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Quando o ESP32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recebe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"LIGAR"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o LED no Pino 2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acende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Ao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receber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"DESLIGAR"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o LED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apaga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Isso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demonstra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uma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interação</a:t>
            </a:r>
            <a:r>
              <a:rPr lang="en-US" sz="280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básica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 hardware.</a:t>
            </a:r>
          </a:p>
          <a:p>
            <a:pPr algn="just">
              <a:lnSpc>
                <a:spcPct val="200000"/>
              </a:lnSpc>
            </a:pP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Após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programação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faça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 </a:t>
            </a:r>
            <a:r>
              <a:rPr lang="en-US" sz="2800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upload do </a:t>
            </a:r>
            <a:r>
              <a:rPr lang="en-US" sz="2800" b="1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código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a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placa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 realize testes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práticos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o ESP32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respondendo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aos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comandos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do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seu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app.</a:t>
            </a:r>
          </a:p>
          <a:p>
            <a:pPr algn="just">
              <a:lnSpc>
                <a:spcPct val="200000"/>
              </a:lnSpc>
            </a:pP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"A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conexão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entre software e hardware é a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essência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da </a:t>
            </a:r>
            <a:r>
              <a:rPr lang="en-US" sz="2800" dirty="0" err="1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inovação</a:t>
            </a:r>
            <a:r>
              <a:rPr lang="en-US" sz="28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!"</a:t>
            </a:r>
            <a:endParaRPr lang="en-US" sz="2800" dirty="0"/>
          </a:p>
          <a:p>
            <a:pPr algn="just">
              <a:lnSpc>
                <a:spcPct val="200000"/>
              </a:lnSpc>
            </a:pPr>
            <a:endParaRPr lang="en-US" sz="2800" dirty="0"/>
          </a:p>
          <a:p>
            <a:pPr marL="0" indent="0" algn="just">
              <a:lnSpc>
                <a:spcPct val="200000"/>
              </a:lnSpc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65221"/>
            <a:ext cx="116230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Dicas Técnicas e Atualizações Importantes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27628"/>
            <a:ext cx="4196358" cy="3536752"/>
          </a:xfrm>
          <a:prstGeom prst="roundRect">
            <a:avLst>
              <a:gd name="adj" fmla="val 962"/>
            </a:avLst>
          </a:prstGeom>
          <a:solidFill>
            <a:srgbClr val="FFFFFF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27628"/>
            <a:ext cx="121920" cy="35367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73004" y="3184922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Atualização do MIT App Inventor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73004" y="4029670"/>
            <a:ext cx="355985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partir de </a:t>
            </a:r>
            <a:r>
              <a:rPr lang="en-US" b="1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Setembro de 2022</a:t>
            </a:r>
            <a:r>
              <a:rPr lang="en-US" dirty="0">
                <a:solidFill>
                  <a:srgbClr val="000000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o componente BluetoothClient passou por mudanças. Garanta que o seu projeto esteja compatível com a versão mais recente para evitar problemas.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16962" y="2927628"/>
            <a:ext cx="4196358" cy="3536752"/>
          </a:xfrm>
          <a:prstGeom prst="roundRect">
            <a:avLst>
              <a:gd name="adj" fmla="val 962"/>
            </a:avLst>
          </a:prstGeom>
          <a:solidFill>
            <a:srgbClr val="FFFFFF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2927628"/>
            <a:ext cx="121920" cy="35367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96176" y="3184922"/>
            <a:ext cx="31171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Permissões Android 12+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96176" y="3675340"/>
            <a:ext cx="355985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 dispositivos com </a:t>
            </a:r>
            <a:r>
              <a:rPr lang="en-US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Android 12 ou superior</a:t>
            </a:r>
            <a:r>
              <a:rPr lang="en-US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, é mandatório solicitar explicitamente a permissão </a:t>
            </a:r>
            <a:r>
              <a:rPr lang="en-US" b="1" dirty="0">
                <a:solidFill>
                  <a:srgbClr val="F94CA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BLUETOOTH_CONNECT</a:t>
            </a:r>
            <a:r>
              <a:rPr lang="en-US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dentro do seu aplicativo. Sem ela, a conexão falhará.</a:t>
            </a:r>
            <a:endParaRPr lang="en-US" dirty="0"/>
          </a:p>
        </p:txBody>
      </p:sp>
      <p:sp>
        <p:nvSpPr>
          <p:cNvPr id="11" name="Shape 7"/>
          <p:cNvSpPr/>
          <p:nvPr/>
        </p:nvSpPr>
        <p:spPr>
          <a:xfrm>
            <a:off x="9640133" y="2927628"/>
            <a:ext cx="4196358" cy="3536752"/>
          </a:xfrm>
          <a:prstGeom prst="roundRect">
            <a:avLst>
              <a:gd name="adj" fmla="val 962"/>
            </a:avLst>
          </a:prstGeom>
          <a:solidFill>
            <a:srgbClr val="FFFFFF"/>
          </a:solidFill>
          <a:ln w="30480">
            <a:solidFill>
              <a:srgbClr val="5C4E69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2927628"/>
            <a:ext cx="121920" cy="35367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019348" y="3184922"/>
            <a:ext cx="355985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Testes com MIT AI2 Companion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019348" y="4029670"/>
            <a:ext cx="355985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Sempre teste seu aplicativo utilizando o </a:t>
            </a:r>
            <a:r>
              <a:rPr lang="en-US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MIT AI2 Companion</a:t>
            </a:r>
            <a:r>
              <a:rPr lang="en-US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no smartphone antes de compilar o </a:t>
            </a:r>
            <a:r>
              <a:rPr lang="en-US" b="1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APK final</a:t>
            </a:r>
            <a:r>
              <a:rPr lang="en-US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. Isso agiliza a depuração e identifica erros rapidamente.</a:t>
            </a:r>
            <a:endParaRPr lang="en-US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21DEC579-01EA-DD7A-3DC4-C88508DD69F9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241" y="466963"/>
            <a:ext cx="5655350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Demonstração Prática: Da Tela ao Hardware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594241" y="1076682"/>
            <a:ext cx="6107773" cy="3925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endParaRPr lang="en-US" sz="2600" dirty="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594241" y="1352550"/>
            <a:ext cx="6586418" cy="960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1350"/>
              </a:lnSpc>
              <a:buSzPct val="100000"/>
              <a:buChar char="•"/>
            </a:pPr>
            <a:endParaRPr lang="en-US" sz="85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sz="850" dirty="0"/>
          </a:p>
        </p:txBody>
      </p:sp>
      <p:sp>
        <p:nvSpPr>
          <p:cNvPr id="5" name="Text 3"/>
          <p:cNvSpPr/>
          <p:nvPr/>
        </p:nvSpPr>
        <p:spPr>
          <a:xfrm>
            <a:off x="594241" y="1567696"/>
            <a:ext cx="6586418" cy="353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sz="850" dirty="0"/>
          </a:p>
        </p:txBody>
      </p:sp>
      <p:sp>
        <p:nvSpPr>
          <p:cNvPr id="6" name="Text 4"/>
          <p:cNvSpPr/>
          <p:nvPr/>
        </p:nvSpPr>
        <p:spPr>
          <a:xfrm>
            <a:off x="594241" y="1959412"/>
            <a:ext cx="6586418" cy="176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7457361" y="7811929"/>
            <a:ext cx="6586418" cy="928211"/>
          </a:xfrm>
          <a:prstGeom prst="roundRect">
            <a:avLst>
              <a:gd name="adj" fmla="val 1784"/>
            </a:avLst>
          </a:prstGeom>
          <a:solidFill>
            <a:srgbClr val="FCF2B5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732" y="7958614"/>
            <a:ext cx="172403" cy="13787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850505" y="7949803"/>
            <a:ext cx="1585674" cy="172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Erros Comuns e Soluções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7850505" y="8232577"/>
            <a:ext cx="6082903" cy="353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Problemas de pareamento, permissões negadas, ou comandos incorretos. Explique como diagnosticá-los e resolvê-los passo a passo.</a:t>
            </a:r>
            <a:endParaRPr lang="en-US" sz="85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86C0B6B-A186-CDDA-12FB-27400C8BB894}"/>
              </a:ext>
            </a:extLst>
          </p:cNvPr>
          <p:cNvSpPr txBox="1"/>
          <p:nvPr/>
        </p:nvSpPr>
        <p:spPr>
          <a:xfrm>
            <a:off x="586621" y="1059296"/>
            <a:ext cx="6594038" cy="6905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250000"/>
              </a:lnSpc>
              <a:buNone/>
            </a:pP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Chegou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a hora de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ver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teoria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em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ação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! Nesta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etapa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demonstraremos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o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aplicativo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funcionando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em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tempo real.</a:t>
            </a:r>
          </a:p>
          <a:p>
            <a:pPr marL="342900" indent="-342900" algn="just">
              <a:lnSpc>
                <a:spcPct val="250000"/>
              </a:lnSpc>
              <a:buSzPct val="100000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App </a:t>
            </a:r>
            <a:r>
              <a:rPr lang="en-US" sz="1800" b="1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em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Ação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: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Exiba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o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aplicativo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no smartphone,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mostrando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seleção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do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dispositivo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ESP32 e o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envio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de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comandos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.</a:t>
            </a:r>
          </a:p>
          <a:p>
            <a:pPr marL="342900" indent="-342900" algn="just">
              <a:lnSpc>
                <a:spcPct val="250000"/>
              </a:lnSpc>
              <a:buSzPct val="100000"/>
              <a:buChar char="•"/>
            </a:pPr>
            <a:r>
              <a:rPr lang="en-US" sz="1800" b="1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Resposta</a:t>
            </a:r>
            <a:r>
              <a:rPr lang="en-US" sz="1800" b="1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do Hardware: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Demonstre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como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o ESP32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responde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instantaneamente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aos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comandos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acendendo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ou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apagando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LEDs,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ou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ativando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outros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componentes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.</a:t>
            </a:r>
          </a:p>
          <a:p>
            <a:pPr marL="342900" indent="-342900" algn="just">
              <a:lnSpc>
                <a:spcPct val="250000"/>
              </a:lnSpc>
              <a:buSzPct val="100000"/>
              <a:buFontTx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Feedback: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Mostre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atualização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do status no app,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confirmando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a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comunicação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bidirecional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Fira Sans" pitchFamily="34" charset="-122"/>
                <a:cs typeface="Fira Sans" pitchFamily="34" charset="-120"/>
              </a:rPr>
              <a:t>.</a:t>
            </a:r>
            <a:endParaRPr lang="en-US" sz="1800" dirty="0">
              <a:latin typeface="+mj-lt"/>
            </a:endParaRPr>
          </a:p>
          <a:p>
            <a:pPr marL="0" indent="0" algn="just">
              <a:lnSpc>
                <a:spcPct val="250000"/>
              </a:lnSpc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40D7C38-7B12-F62C-ED8F-E3F627A9CD1C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361" y="1101447"/>
            <a:ext cx="6586418" cy="658641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8349"/>
            <a:ext cx="76541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Conclusão e Próximos Passos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07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Agradeço a participação de todos nesta jornada inspiradora.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58810"/>
            <a:ext cx="6407944" cy="2032754"/>
          </a:xfrm>
          <a:prstGeom prst="roundRect">
            <a:avLst>
              <a:gd name="adj" fmla="val 26781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020604" y="3085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Poder de Ensino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576042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MIT App Inventor é uma ferramenta excepcional para o ensino de programação e eletrônica, democratizando a criação de aplicativos.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858810"/>
            <a:ext cx="6408063" cy="2032754"/>
          </a:xfrm>
          <a:prstGeom prst="roundRect">
            <a:avLst>
              <a:gd name="adj" fmla="val 26781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6"/>
          <p:cNvSpPr/>
          <p:nvPr/>
        </p:nvSpPr>
        <p:spPr>
          <a:xfrm>
            <a:off x="7655362" y="30856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Incentive a Criação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3576042"/>
            <a:ext cx="59544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Motive seus alunos a desenvolverem seus próprios projetos com ESP32 e Bluetooth, transformando curiosidade em inovação.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118378"/>
            <a:ext cx="6407944" cy="2032754"/>
          </a:xfrm>
          <a:prstGeom prst="roundRect">
            <a:avLst>
              <a:gd name="adj" fmla="val 26781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1020604" y="5345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Recursos Adicionais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20604" y="5835610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Disponibilizem códigos atualizados no GitHub e tutoriais em vídeo para aprofundar o conhecimento. A jornada continua!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118378"/>
            <a:ext cx="6408063" cy="2032754"/>
          </a:xfrm>
          <a:prstGeom prst="roundRect">
            <a:avLst>
              <a:gd name="adj" fmla="val 26781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7655362" y="5345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Sessão de Perguntas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55362" y="5835610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Abram espaço para perguntas e discussões, consolidando o aprendizado e tirando dúvidas importantes.</a:t>
            </a:r>
            <a:endParaRPr lang="en-US" sz="175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B75064A-9830-E208-4BBB-3EF3F4D47865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16419-041E-A4FA-9D07-2F62432B8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4702B0C-4024-9609-C806-51A7E2D2EDEF}"/>
              </a:ext>
            </a:extLst>
          </p:cNvPr>
          <p:cNvSpPr/>
          <p:nvPr/>
        </p:nvSpPr>
        <p:spPr>
          <a:xfrm>
            <a:off x="1592132" y="818981"/>
            <a:ext cx="11446136" cy="1768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3900" b="1" dirty="0" err="1">
                <a:solidFill>
                  <a:srgbClr val="9337AE"/>
                </a:solidFill>
                <a:ea typeface="Inconsolata Bold" pitchFamily="34" charset="-122"/>
                <a:cs typeface="Inconsolata Bold" pitchFamily="34" charset="-120"/>
              </a:rPr>
              <a:t>Aplicativo</a:t>
            </a:r>
            <a:r>
              <a:rPr lang="en-US" sz="3900" b="1" dirty="0">
                <a:solidFill>
                  <a:srgbClr val="9337AE"/>
                </a:solidFill>
                <a:ea typeface="Inconsolata Bold" pitchFamily="34" charset="-122"/>
                <a:cs typeface="Inconsolata Bold" pitchFamily="34" charset="-120"/>
              </a:rPr>
              <a:t> Mobile c/ App Inventor</a:t>
            </a:r>
            <a:endParaRPr lang="en-US" sz="3900" dirty="0">
              <a:solidFill>
                <a:srgbClr val="9337AE"/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3900" b="1" dirty="0" err="1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Controlar</a:t>
            </a:r>
            <a:r>
              <a:rPr lang="en-US" sz="39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 o ESP32 via Bluetooth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8E88983-31BA-3D9F-7541-982717D9DF3A}"/>
              </a:ext>
            </a:extLst>
          </p:cNvPr>
          <p:cNvSpPr/>
          <p:nvPr/>
        </p:nvSpPr>
        <p:spPr>
          <a:xfrm>
            <a:off x="610910" y="2663190"/>
            <a:ext cx="8048996" cy="4899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250000"/>
              </a:lnSpc>
              <a:buNone/>
            </a:pPr>
            <a:endParaRPr lang="en-US" sz="24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CF14BDD-91D6-BD9F-327B-000712FA85CD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F45CAD8-7FE6-AC8D-F72D-20CDFAC16818}"/>
              </a:ext>
            </a:extLst>
          </p:cNvPr>
          <p:cNvSpPr/>
          <p:nvPr/>
        </p:nvSpPr>
        <p:spPr>
          <a:xfrm>
            <a:off x="12975515" y="77150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33CE513-5010-B216-4058-5B1CFE39032F}"/>
              </a:ext>
            </a:extLst>
          </p:cNvPr>
          <p:cNvSpPr/>
          <p:nvPr/>
        </p:nvSpPr>
        <p:spPr>
          <a:xfrm>
            <a:off x="13127915" y="78674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BD09DDD-3302-7C4B-4AC4-0AB7B17C36BE}"/>
              </a:ext>
            </a:extLst>
          </p:cNvPr>
          <p:cNvSpPr txBox="1"/>
          <p:nvPr/>
        </p:nvSpPr>
        <p:spPr>
          <a:xfrm>
            <a:off x="4872374" y="2586990"/>
            <a:ext cx="6925179" cy="416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687"/>
              </a:lnSpc>
              <a:spcBef>
                <a:spcPct val="0"/>
              </a:spcBef>
            </a:pPr>
            <a:r>
              <a:rPr lang="en-US" sz="1800" dirty="0">
                <a:latin typeface="Poppins"/>
                <a:ea typeface="Poppins"/>
                <a:cs typeface="Poppins"/>
                <a:sym typeface="Poppins"/>
              </a:rPr>
              <a:t>Prof. Massaki de Oliveira Igarashi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2AB5AADD-2FD2-B746-F5AA-F2F207EE17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6627480"/>
              </p:ext>
            </p:extLst>
          </p:nvPr>
        </p:nvGraphicFramePr>
        <p:xfrm>
          <a:off x="2823313" y="4401616"/>
          <a:ext cx="8983773" cy="3476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id="{95DDE4EA-D253-1BF0-7B0C-C15F776AE892}"/>
              </a:ext>
            </a:extLst>
          </p:cNvPr>
          <p:cNvSpPr/>
          <p:nvPr/>
        </p:nvSpPr>
        <p:spPr>
          <a:xfrm>
            <a:off x="610910" y="3537436"/>
            <a:ext cx="56514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Agenda desta aula:</a:t>
            </a:r>
            <a:endParaRPr lang="pt-BR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73961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99015" y="922667"/>
            <a:ext cx="12029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ea typeface="Inconsolata Bold" pitchFamily="34" charset="-122"/>
                <a:cs typeface="Inconsolata Bold" pitchFamily="34" charset="-120"/>
              </a:rPr>
              <a:t>Aplicações e Expansões Possíveis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1021018" y="1665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que começamos hoje é apenas a ponta do iceberg. Incentive seus alunos a explorar o potencial ilimitado desta tecnologia.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08439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2643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Controle Avançado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44253" y="3133517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Motorize carros robóticos, acione servomotores, gerencie sistemas de irrigação ou automatize luzes e dispositivos residenciais.</a:t>
            </a:r>
            <a:endParaRPr lang="en-US" sz="2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08439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2643098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Comunicação Bidirecional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6086356" y="3487847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Envie dados de sensores (temperatura, umidade) do ESP32 para o aplicativo, criando dashboards e sistemas de monitoramento.</a:t>
            </a:r>
            <a:endParaRPr lang="en-US" sz="2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08439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26430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Futuro com BLE</a:t>
            </a:r>
            <a:endParaRPr lang="en-US" sz="2400" dirty="0"/>
          </a:p>
        </p:txBody>
      </p:sp>
      <p:sp>
        <p:nvSpPr>
          <p:cNvPr id="12" name="Text 7"/>
          <p:cNvSpPr/>
          <p:nvPr/>
        </p:nvSpPr>
        <p:spPr>
          <a:xfrm>
            <a:off x="10528459" y="3133517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85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Embora o Bluetooth clássico seja Android-only, o Bluetooth Low Energy (BLE) abre portas para compatibilidade com iOS no futuro. Mantenha-se atualizado!</a:t>
            </a:r>
            <a:endParaRPr lang="en-US" sz="24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595C8D9-14D3-7570-FFCA-3CB2DDC3C4E9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EFCC9-387C-B250-FB2F-DFBA4F4F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4459C5EB-1152-DC95-753A-66CF1F54983D}"/>
              </a:ext>
            </a:extLst>
          </p:cNvPr>
          <p:cNvSpPr/>
          <p:nvPr/>
        </p:nvSpPr>
        <p:spPr>
          <a:xfrm>
            <a:off x="1299015" y="922667"/>
            <a:ext cx="12029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ea typeface="Inconsolata Bold" pitchFamily="34" charset="-122"/>
              </a:rPr>
              <a:t>TESTE DO APLICATIVO:</a:t>
            </a:r>
            <a:endParaRPr lang="en-US" sz="6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72D5602-C89E-9494-B2CE-85D4722BF393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Linha do tempo&#10;&#10;O conteúdo gerado por IA pode estar incorreto.">
            <a:extLst>
              <a:ext uri="{FF2B5EF4-FFF2-40B4-BE49-F238E27FC236}">
                <a16:creationId xmlns:a16="http://schemas.microsoft.com/office/drawing/2014/main" id="{55B6F3D8-F3D6-0638-B5B5-B0414D693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55" y="1706750"/>
            <a:ext cx="13145844" cy="59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29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146F-0486-3D94-2302-A7B8D7D15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C6EC8B4-A0A3-3BB0-06B0-A1EEBF4BCCAD}"/>
              </a:ext>
            </a:extLst>
          </p:cNvPr>
          <p:cNvSpPr/>
          <p:nvPr/>
        </p:nvSpPr>
        <p:spPr>
          <a:xfrm>
            <a:off x="1299015" y="922667"/>
            <a:ext cx="120293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000000"/>
                </a:solidFill>
                <a:ea typeface="Inconsolata Bold" pitchFamily="34" charset="-122"/>
              </a:rPr>
              <a:t>TESTE DO APLICATIVO:</a:t>
            </a:r>
            <a:endParaRPr lang="en-US" sz="660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40598F1-8CD2-4A69-895E-BC7EA586E34D}"/>
              </a:ext>
            </a:extLst>
          </p:cNvPr>
          <p:cNvSpPr/>
          <p:nvPr/>
        </p:nvSpPr>
        <p:spPr>
          <a:xfrm>
            <a:off x="12823115" y="7562626"/>
            <a:ext cx="1807285" cy="666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AD9A06A-980E-731F-C6DD-BF3314F03C5A}"/>
              </a:ext>
            </a:extLst>
          </p:cNvPr>
          <p:cNvGrpSpPr/>
          <p:nvPr/>
        </p:nvGrpSpPr>
        <p:grpSpPr>
          <a:xfrm>
            <a:off x="1927004" y="1394776"/>
            <a:ext cx="10773346" cy="6598154"/>
            <a:chOff x="2651813" y="1631446"/>
            <a:chExt cx="10773346" cy="6598154"/>
          </a:xfrm>
        </p:grpSpPr>
        <p:pic>
          <p:nvPicPr>
            <p:cNvPr id="4" name="Imagem 3" descr="Interface gráfica do usuário, Aplicativo, Site&#10;&#10;O conteúdo gerado por IA pode estar incorreto.">
              <a:extLst>
                <a:ext uri="{FF2B5EF4-FFF2-40B4-BE49-F238E27FC236}">
                  <a16:creationId xmlns:a16="http://schemas.microsoft.com/office/drawing/2014/main" id="{C27651C2-C6D5-6ABD-83FD-91D5A17D7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1363" y="1631446"/>
              <a:ext cx="8033796" cy="6598154"/>
            </a:xfrm>
            <a:prstGeom prst="rect">
              <a:avLst/>
            </a:prstGeom>
          </p:spPr>
        </p:pic>
        <p:pic>
          <p:nvPicPr>
            <p:cNvPr id="6" name="Imagem 5" descr="Código QR&#10;&#10;O conteúdo gerado por IA pode estar incorreto.">
              <a:extLst>
                <a:ext uri="{FF2B5EF4-FFF2-40B4-BE49-F238E27FC236}">
                  <a16:creationId xmlns:a16="http://schemas.microsoft.com/office/drawing/2014/main" id="{199E5572-CDCF-4F05-DAE0-0CAA9DF99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1813" y="2500729"/>
              <a:ext cx="4534295" cy="5637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610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1760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Introdução ao BLE (Bluetooth Low Energy)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567946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BLE é uma variante de Bluetooth focada em baixo consumo de energia.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4505087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Fundamental em IoT, está presente nativamente no ESP32, um microcontrolador versátil.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051991" y="5736462"/>
            <a:ext cx="4110582" cy="693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Permite comunicação eficiente com mínimo gasto energético.</a:t>
            </a:r>
            <a:endParaRPr lang="en-US" sz="170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8C2FF-6F80-CABF-0BD6-D5C1BF7F0EF2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9874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 que é BLE?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1462326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Transmissão Eficiente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Dados em curta distância com energia reduzida.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707374" y="3336369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5411391" y="34107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Modo Sono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1391" y="3896916"/>
            <a:ext cx="297430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Ativa apenas ao conectar, preservando bateria.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023604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1462326" y="50980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Economia de Energia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462326" y="558415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Consome até 100 vezes menos que Bluetooth Classic.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465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Diferenças entre BLE e Bluetooth Classic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3096935"/>
            <a:ext cx="7627382" cy="3195638"/>
          </a:xfrm>
          <a:prstGeom prst="roundRect">
            <a:avLst>
              <a:gd name="adj" fmla="val 1017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52329" y="3104555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6468904" y="324207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Bluetooth Classic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278785" y="3242072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Bluetooth Low Energy (BLE)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52329" y="3726299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6468904" y="3863816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Transmissão contínua, alta taxa para áudio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0278785" y="3863816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Transmissão esporádica, foco em sensores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6252329" y="4694753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468904" y="4832271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Consome mais energia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278785" y="4832271"/>
            <a:ext cx="33691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Consome significativamente menos energia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5663208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6468904" y="580072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79 canais de 1 MHz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10278785" y="5800725"/>
            <a:ext cx="33691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40 canais de 2 MHz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6244709" y="653629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Tabela evidencia diferenças chave: consumo, aplicação e alcance.</a:t>
            </a:r>
            <a:endParaRPr lang="en-US" sz="17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2957805-01E9-BDE2-9FE8-BB54531E21AC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61855"/>
            <a:ext cx="732377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Principais Aplicações do BLE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7160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Saúde e Fitness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8886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Smartwatches e monitores cardíacos para saúde contínua.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716060"/>
            <a:ext cx="30869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Automação e Segurança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8886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Sensores residenciais: presença, temperatura e iluminação.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71606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Beacons e Indústria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88869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Localização indoor e monitoramento de máquinas industriais.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420916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Dispositivos funcionam com baterias pequenas, garantindo autonomia.</a:t>
            </a:r>
            <a:endParaRPr lang="en-US" sz="17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80B9977-4CF8-F4D1-A4FF-9D46BD2A1C72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08660"/>
            <a:ext cx="682037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Modos de Operação do BLE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1746290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982504" y="1970484"/>
            <a:ext cx="352365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Comunicação Ponto a Ponto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2456617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Conexão direta entre dispositivos BLE.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58309" y="3244096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982504" y="34682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Modo Broadcast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82504" y="395442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Transmissão unidirecional para múltiplos receptores.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741902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982504" y="496609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Rede Mesh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45222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Dispositivos interligados ampliam alcance e cobertura.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6239708"/>
            <a:ext cx="7627382" cy="1281232"/>
          </a:xfrm>
          <a:prstGeom prst="roundRect">
            <a:avLst>
              <a:gd name="adj" fmla="val 2536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982504" y="6463903"/>
            <a:ext cx="28555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Conexões Simultâneas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82504" y="6950035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Suporte a múltiplos dispositivos conectados ao mesmo tempo.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75713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BLE no ESP32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Multi conectividade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Wi-Fi, Bluetooth Classic e BLE integrados.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0113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Roles configuráveis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Funciona como servidor (GATT Server) ou cliente (GATT Client).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011335"/>
            <a:ext cx="36835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Programação descomplicada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584144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Compatível com Arduino IDE para fácil desenvolvimento.</a:t>
            </a:r>
            <a:endParaRPr lang="en-US" sz="1700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902BE38-C393-6C98-63BF-B9CFC00198C3}"/>
              </a:ext>
            </a:extLst>
          </p:cNvPr>
          <p:cNvSpPr/>
          <p:nvPr/>
        </p:nvSpPr>
        <p:spPr>
          <a:xfrm>
            <a:off x="12373337" y="7558268"/>
            <a:ext cx="2257063" cy="67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2861</Words>
  <Application>Microsoft Office PowerPoint</Application>
  <PresentationFormat>Personalizar</PresentationFormat>
  <Paragraphs>263</Paragraphs>
  <Slides>32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2" baseType="lpstr">
      <vt:lpstr>Barlow Bold</vt:lpstr>
      <vt:lpstr>Inconsolata Light</vt:lpstr>
      <vt:lpstr>Fira Sans</vt:lpstr>
      <vt:lpstr>Poppins Bold</vt:lpstr>
      <vt:lpstr>Inconsolata Bold</vt:lpstr>
      <vt:lpstr>Montserrat</vt:lpstr>
      <vt:lpstr>Poppins</vt:lpstr>
      <vt:lpstr>Arial</vt:lpstr>
      <vt:lpstr>Calibri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Massaki Igarashi</cp:lastModifiedBy>
  <cp:revision>22</cp:revision>
  <dcterms:created xsi:type="dcterms:W3CDTF">2025-08-29T16:55:37Z</dcterms:created>
  <dcterms:modified xsi:type="dcterms:W3CDTF">2025-08-30T02:44:09Z</dcterms:modified>
</cp:coreProperties>
</file>